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561" r:id="rId2"/>
    <p:sldId id="2583" r:id="rId3"/>
    <p:sldId id="2565" r:id="rId4"/>
    <p:sldId id="2566" r:id="rId5"/>
    <p:sldId id="2568" r:id="rId6"/>
    <p:sldId id="2569" r:id="rId7"/>
    <p:sldId id="2570" r:id="rId8"/>
    <p:sldId id="2584" r:id="rId9"/>
    <p:sldId id="2572" r:id="rId10"/>
    <p:sldId id="2573" r:id="rId11"/>
    <p:sldId id="2585" r:id="rId12"/>
    <p:sldId id="2574" r:id="rId13"/>
    <p:sldId id="2576" r:id="rId14"/>
    <p:sldId id="2577" r:id="rId15"/>
    <p:sldId id="2578" r:id="rId16"/>
    <p:sldId id="2586" r:id="rId17"/>
    <p:sldId id="2580" r:id="rId18"/>
    <p:sldId id="2581" r:id="rId19"/>
    <p:sldId id="258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EM Careers in Business: Accounting, Finance, and Technology" id="{7CE536AA-B432-4EE8-B8A6-9FBAFAA9EC11}">
          <p14:sldIdLst>
            <p14:sldId id="2561"/>
          </p14:sldIdLst>
        </p14:section>
        <p14:section name="Introduction to STEM in Business" id="{AE3B47C9-8918-4031-8DA3-2020FAABA291}">
          <p14:sldIdLst>
            <p14:sldId id="2583"/>
            <p14:sldId id="2565"/>
            <p14:sldId id="2566"/>
          </p14:sldIdLst>
        </p14:section>
        <p14:section name="Careers in Accounting" id="{085F9553-BB4F-4D39-9BF0-51381EF19B8C}">
          <p14:sldIdLst>
            <p14:sldId id="2568"/>
            <p14:sldId id="2569"/>
            <p14:sldId id="2570"/>
            <p14:sldId id="2584"/>
          </p14:sldIdLst>
        </p14:section>
        <p14:section name="Careers in Finance" id="{9B51CF0E-6DB0-4088-B83A-DA6FBF8849CF}">
          <p14:sldIdLst>
            <p14:sldId id="2572"/>
            <p14:sldId id="2573"/>
            <p14:sldId id="2585"/>
            <p14:sldId id="2574"/>
          </p14:sldIdLst>
        </p14:section>
        <p14:section name="Careers in Technology (IT)" id="{3FAB1D5F-850F-4AFF-896F-C58E1630159B}">
          <p14:sldIdLst>
            <p14:sldId id="2576"/>
            <p14:sldId id="2577"/>
            <p14:sldId id="2578"/>
            <p14:sldId id="2586"/>
          </p14:sldIdLst>
        </p14:section>
        <p14:section name="Interdisciplinary Opportunities" id="{807B5845-0CBD-4431-9374-EA0808C8F6DF}">
          <p14:sldIdLst>
            <p14:sldId id="2580"/>
            <p14:sldId id="2581"/>
            <p14:sldId id="2587"/>
          </p14:sldIdLst>
        </p14:section>
        <p14:section name="Conclusion" id="{FB0C2A4E-AE34-4FE0-B8BE-3425999DE90F}">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94025" autoAdjust="0"/>
  </p:normalViewPr>
  <p:slideViewPr>
    <p:cSldViewPr snapToGrid="0">
      <p:cViewPr varScale="1">
        <p:scale>
          <a:sx n="99" d="100"/>
          <a:sy n="99" d="100"/>
        </p:scale>
        <p:origin x="972" y="31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88BB74-6D27-4E20-89F9-E0E6DB9DC274}" type="datetimeFigureOut">
              <a:rPr lang="en-US" smtClean="0"/>
              <a:t>11/22/2024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132EB5-1B4B-40A9-9D7E-C74BC55466BC}" type="slidenum">
              <a:rPr lang="en-US" smtClean="0"/>
              <a:t>‹#›</a:t>
            </a:fld>
            <a:endParaRPr lang="en-US"/>
          </a:p>
        </p:txBody>
      </p:sp>
    </p:spTree>
    <p:extLst>
      <p:ext uri="{BB962C8B-B14F-4D97-AF65-F5344CB8AC3E}">
        <p14:creationId xmlns:p14="http://schemas.microsoft.com/office/powerpoint/2010/main" val="2917241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STEM skills are in high demand across industries, including business. In this presentation, we will explore the career opportunities for STEM professionals in accounting, finance, and technology.
</a:t>
            </a:r>
          </a:p>
        </p:txBody>
      </p:sp>
      <p:sp>
        <p:nvSpPr>
          <p:cNvPr id="4" name="Slide Number Placeholder 3"/>
          <p:cNvSpPr>
            <a:spLocks noGrp="1"/>
          </p:cNvSpPr>
          <p:nvPr>
            <p:ph type="sldNum" sz="quarter" idx="5"/>
          </p:nvPr>
        </p:nvSpPr>
        <p:spPr/>
        <p:txBody>
          <a:bodyPr/>
          <a:lstStyle/>
          <a:p>
            <a:fld id="{FB453963-BC61-4D4A-AA2A-7E93214E23E4}" type="slidenum">
              <a:rPr lang="en-US" smtClean="0"/>
              <a:t>1</a:t>
            </a:fld>
            <a:endParaRPr lang="en-US"/>
          </a:p>
        </p:txBody>
      </p:sp>
    </p:spTree>
    <p:extLst>
      <p:ext uri="{BB962C8B-B14F-4D97-AF65-F5344CB8AC3E}">
        <p14:creationId xmlns:p14="http://schemas.microsoft.com/office/powerpoint/2010/main" val="5143205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Finance professionals need to have strong analytical and quantitative skills, as well as knowledge of financial markets and regulations. They also need to be proficient in using financial software and tools.</a:t>
            </a:r>
          </a:p>
        </p:txBody>
      </p:sp>
      <p:sp>
        <p:nvSpPr>
          <p:cNvPr id="4" name="Slide Number Placeholder 3"/>
          <p:cNvSpPr>
            <a:spLocks noGrp="1"/>
          </p:cNvSpPr>
          <p:nvPr>
            <p:ph type="sldNum" sz="quarter" idx="5"/>
          </p:nvPr>
        </p:nvSpPr>
        <p:spPr/>
        <p:txBody>
          <a:bodyPr/>
          <a:lstStyle/>
          <a:p>
            <a:fld id="{FB453963-BC61-4D4A-AA2A-7E93214E23E4}" type="slidenum">
              <a:rPr lang="en-US" smtClean="0"/>
              <a:t>10</a:t>
            </a:fld>
            <a:endParaRPr lang="en-US"/>
          </a:p>
        </p:txBody>
      </p:sp>
    </p:spTree>
    <p:extLst>
      <p:ext uri="{BB962C8B-B14F-4D97-AF65-F5344CB8AC3E}">
        <p14:creationId xmlns:p14="http://schemas.microsoft.com/office/powerpoint/2010/main" val="2634401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Financial modeling involves using mathematical models to make financial decisions. This requires expertise in quantitative analysis, statistics, and programming. Data analytics is also used in finance to identify trends and patterns in financial data.</a:t>
            </a:r>
          </a:p>
        </p:txBody>
      </p:sp>
      <p:sp>
        <p:nvSpPr>
          <p:cNvPr id="4" name="Slide Number Placeholder 3"/>
          <p:cNvSpPr>
            <a:spLocks noGrp="1"/>
          </p:cNvSpPr>
          <p:nvPr>
            <p:ph type="sldNum" sz="quarter" idx="5"/>
          </p:nvPr>
        </p:nvSpPr>
        <p:spPr/>
        <p:txBody>
          <a:bodyPr/>
          <a:lstStyle/>
          <a:p>
            <a:fld id="{BAED360B-B064-447C-A8CA-F816293AF138}" type="slidenum">
              <a:rPr lang="en-US" smtClean="0"/>
              <a:t>11</a:t>
            </a:fld>
            <a:endParaRPr lang="en-US"/>
          </a:p>
        </p:txBody>
      </p:sp>
    </p:spTree>
    <p:extLst>
      <p:ext uri="{BB962C8B-B14F-4D97-AF65-F5344CB8AC3E}">
        <p14:creationId xmlns:p14="http://schemas.microsoft.com/office/powerpoint/2010/main" val="19003838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Finance professionals can pursue a variety of roles, from financial analyst to chief financial officer. They can also specialize in areas such as investment banking, risk management, or corporate finance.</a:t>
            </a:r>
          </a:p>
        </p:txBody>
      </p:sp>
      <p:sp>
        <p:nvSpPr>
          <p:cNvPr id="4" name="Slide Number Placeholder 3"/>
          <p:cNvSpPr>
            <a:spLocks noGrp="1"/>
          </p:cNvSpPr>
          <p:nvPr>
            <p:ph type="sldNum" sz="quarter" idx="5"/>
          </p:nvPr>
        </p:nvSpPr>
        <p:spPr/>
        <p:txBody>
          <a:bodyPr/>
          <a:lstStyle/>
          <a:p>
            <a:fld id="{FB453963-BC61-4D4A-AA2A-7E93214E23E4}" type="slidenum">
              <a:rPr lang="en-US" smtClean="0"/>
              <a:t>12</a:t>
            </a:fld>
            <a:endParaRPr lang="en-US"/>
          </a:p>
        </p:txBody>
      </p:sp>
    </p:spTree>
    <p:extLst>
      <p:ext uri="{BB962C8B-B14F-4D97-AF65-F5344CB8AC3E}">
        <p14:creationId xmlns:p14="http://schemas.microsoft.com/office/powerpoint/2010/main" val="17807364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professionals are responsible for designing, implementing, and maintaining technology systems that support business operations. They also provide technical support and troubleshooting to ensure that systems are reliable and secure.</a:t>
            </a:r>
          </a:p>
        </p:txBody>
      </p:sp>
      <p:sp>
        <p:nvSpPr>
          <p:cNvPr id="4" name="Slide Number Placeholder 3"/>
          <p:cNvSpPr>
            <a:spLocks noGrp="1"/>
          </p:cNvSpPr>
          <p:nvPr>
            <p:ph type="sldNum" sz="quarter" idx="5"/>
          </p:nvPr>
        </p:nvSpPr>
        <p:spPr/>
        <p:txBody>
          <a:bodyPr/>
          <a:lstStyle/>
          <a:p>
            <a:fld id="{FB453963-BC61-4D4A-AA2A-7E93214E23E4}" type="slidenum">
              <a:rPr lang="en-US" smtClean="0"/>
              <a:t>13</a:t>
            </a:fld>
            <a:endParaRPr lang="en-US"/>
          </a:p>
        </p:txBody>
      </p:sp>
    </p:spTree>
    <p:extLst>
      <p:ext uri="{BB962C8B-B14F-4D97-AF65-F5344CB8AC3E}">
        <p14:creationId xmlns:p14="http://schemas.microsoft.com/office/powerpoint/2010/main" val="34734251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professionals need to have strong technical skills, as well as knowledge of programming languages, databases, and network systems. They also need to be proficient in using IT tools and software.</a:t>
            </a:r>
          </a:p>
        </p:txBody>
      </p:sp>
      <p:sp>
        <p:nvSpPr>
          <p:cNvPr id="4" name="Slide Number Placeholder 3"/>
          <p:cNvSpPr>
            <a:spLocks noGrp="1"/>
          </p:cNvSpPr>
          <p:nvPr>
            <p:ph type="sldNum" sz="quarter" idx="5"/>
          </p:nvPr>
        </p:nvSpPr>
        <p:spPr/>
        <p:txBody>
          <a:bodyPr/>
          <a:lstStyle/>
          <a:p>
            <a:fld id="{FB453963-BC61-4D4A-AA2A-7E93214E23E4}" type="slidenum">
              <a:rPr lang="en-US" smtClean="0"/>
              <a:t>14</a:t>
            </a:fld>
            <a:endParaRPr lang="en-US"/>
          </a:p>
        </p:txBody>
      </p:sp>
    </p:spTree>
    <p:extLst>
      <p:ext uri="{BB962C8B-B14F-4D97-AF65-F5344CB8AC3E}">
        <p14:creationId xmlns:p14="http://schemas.microsoft.com/office/powerpoint/2010/main" val="1681172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professionals can pursue a variety of roles, from computer programmer to chief technology officer. They can also specialize in areas such as cybersecurity, software development, or data analytics.</a:t>
            </a:r>
          </a:p>
        </p:txBody>
      </p:sp>
      <p:sp>
        <p:nvSpPr>
          <p:cNvPr id="4" name="Slide Number Placeholder 3"/>
          <p:cNvSpPr>
            <a:spLocks noGrp="1"/>
          </p:cNvSpPr>
          <p:nvPr>
            <p:ph type="sldNum" sz="quarter" idx="5"/>
          </p:nvPr>
        </p:nvSpPr>
        <p:spPr/>
        <p:txBody>
          <a:bodyPr/>
          <a:lstStyle/>
          <a:p>
            <a:fld id="{FB453963-BC61-4D4A-AA2A-7E93214E23E4}" type="slidenum">
              <a:rPr lang="en-US" smtClean="0"/>
              <a:t>15</a:t>
            </a:fld>
            <a:endParaRPr lang="en-US"/>
          </a:p>
        </p:txBody>
      </p:sp>
    </p:spTree>
    <p:extLst>
      <p:ext uri="{BB962C8B-B14F-4D97-AF65-F5344CB8AC3E}">
        <p14:creationId xmlns:p14="http://schemas.microsoft.com/office/powerpoint/2010/main" val="1650604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Technology has transformed the way businesses operate, from the use of artificial intelligence and machine learning to automate processes, to the use of cloud-based technologies to store and share data. This has created new challenges and opportunities for businesses.</a:t>
            </a:r>
          </a:p>
        </p:txBody>
      </p:sp>
      <p:sp>
        <p:nvSpPr>
          <p:cNvPr id="4" name="Slide Number Placeholder 3"/>
          <p:cNvSpPr>
            <a:spLocks noGrp="1"/>
          </p:cNvSpPr>
          <p:nvPr>
            <p:ph type="sldNum" sz="quarter" idx="5"/>
          </p:nvPr>
        </p:nvSpPr>
        <p:spPr/>
        <p:txBody>
          <a:bodyPr/>
          <a:lstStyle/>
          <a:p>
            <a:fld id="{BAED360B-B064-447C-A8CA-F816293AF138}" type="slidenum">
              <a:rPr lang="en-US" smtClean="0"/>
              <a:t>16</a:t>
            </a:fld>
            <a:endParaRPr lang="en-US"/>
          </a:p>
        </p:txBody>
      </p:sp>
    </p:spTree>
    <p:extLst>
      <p:ext uri="{BB962C8B-B14F-4D97-AF65-F5344CB8AC3E}">
        <p14:creationId xmlns:p14="http://schemas.microsoft.com/office/powerpoint/2010/main" val="42672338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Professionals who have skills in accounting, finance, and IT can be valuable assets to businesses. They can help companies develop financial systems, manage data analytics, and make informed financial decisions.</a:t>
            </a:r>
          </a:p>
        </p:txBody>
      </p:sp>
      <p:sp>
        <p:nvSpPr>
          <p:cNvPr id="4" name="Slide Number Placeholder 3"/>
          <p:cNvSpPr>
            <a:spLocks noGrp="1"/>
          </p:cNvSpPr>
          <p:nvPr>
            <p:ph type="sldNum" sz="quarter" idx="5"/>
          </p:nvPr>
        </p:nvSpPr>
        <p:spPr/>
        <p:txBody>
          <a:bodyPr/>
          <a:lstStyle/>
          <a:p>
            <a:fld id="{FB453963-BC61-4D4A-AA2A-7E93214E23E4}" type="slidenum">
              <a:rPr lang="en-US" smtClean="0"/>
              <a:t>17</a:t>
            </a:fld>
            <a:endParaRPr lang="en-US"/>
          </a:p>
        </p:txBody>
      </p:sp>
    </p:spTree>
    <p:extLst>
      <p:ext uri="{BB962C8B-B14F-4D97-AF65-F5344CB8AC3E}">
        <p14:creationId xmlns:p14="http://schemas.microsoft.com/office/powerpoint/2010/main" val="2052218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technology continues to evolve, the demand for professionals with interdisciplinary skills is increasing. Businesses are looking for individuals who can manage complex financial data, develop financial software, and implement cybersecurity measures.</a:t>
            </a:r>
          </a:p>
        </p:txBody>
      </p:sp>
      <p:sp>
        <p:nvSpPr>
          <p:cNvPr id="4" name="Slide Number Placeholder 3"/>
          <p:cNvSpPr>
            <a:spLocks noGrp="1"/>
          </p:cNvSpPr>
          <p:nvPr>
            <p:ph type="sldNum" sz="quarter" idx="5"/>
          </p:nvPr>
        </p:nvSpPr>
        <p:spPr/>
        <p:txBody>
          <a:bodyPr/>
          <a:lstStyle/>
          <a:p>
            <a:fld id="{FB453963-BC61-4D4A-AA2A-7E93214E23E4}" type="slidenum">
              <a:rPr lang="en-US" smtClean="0"/>
              <a:t>18</a:t>
            </a:fld>
            <a:endParaRPr lang="en-US"/>
          </a:p>
        </p:txBody>
      </p:sp>
    </p:spTree>
    <p:extLst>
      <p:ext uri="{BB962C8B-B14F-4D97-AF65-F5344CB8AC3E}">
        <p14:creationId xmlns:p14="http://schemas.microsoft.com/office/powerpoint/2010/main" val="13160932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Individuals with STEM skills are in high demand in the business world, creating a high level of job security. These skills are essential in modern business operations, and demand for individuals with STEM skills is expected to continue to grow.</a:t>
            </a:r>
          </a:p>
        </p:txBody>
      </p:sp>
      <p:sp>
        <p:nvSpPr>
          <p:cNvPr id="4" name="Slide Number Placeholder 3"/>
          <p:cNvSpPr>
            <a:spLocks noGrp="1"/>
          </p:cNvSpPr>
          <p:nvPr>
            <p:ph type="sldNum" sz="quarter" idx="5"/>
          </p:nvPr>
        </p:nvSpPr>
        <p:spPr/>
        <p:txBody>
          <a:bodyPr/>
          <a:lstStyle/>
          <a:p>
            <a:fld id="{BAED360B-B064-447C-A8CA-F816293AF138}" type="slidenum">
              <a:rPr lang="en-US" smtClean="0"/>
              <a:t>19</a:t>
            </a:fld>
            <a:endParaRPr lang="en-US"/>
          </a:p>
        </p:txBody>
      </p:sp>
    </p:spTree>
    <p:extLst>
      <p:ext uri="{BB962C8B-B14F-4D97-AF65-F5344CB8AC3E}">
        <p14:creationId xmlns:p14="http://schemas.microsoft.com/office/powerpoint/2010/main" val="231752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STEM stands for Science, Technology, Engineering, and Mathematics. These skills are critical in the business world, where data analysis, problem-solving, and innovation are essential.</a:t>
            </a:r>
          </a:p>
        </p:txBody>
      </p:sp>
      <p:sp>
        <p:nvSpPr>
          <p:cNvPr id="4" name="Slide Number Placeholder 3"/>
          <p:cNvSpPr>
            <a:spLocks noGrp="1"/>
          </p:cNvSpPr>
          <p:nvPr>
            <p:ph type="sldNum" sz="quarter" idx="5"/>
          </p:nvPr>
        </p:nvSpPr>
        <p:spPr/>
        <p:txBody>
          <a:bodyPr/>
          <a:lstStyle/>
          <a:p>
            <a:fld id="{BAED360B-B064-447C-A8CA-F816293AF138}" type="slidenum">
              <a:rPr lang="en-US" smtClean="0"/>
              <a:t>2</a:t>
            </a:fld>
            <a:endParaRPr lang="en-US"/>
          </a:p>
        </p:txBody>
      </p:sp>
    </p:spTree>
    <p:extLst>
      <p:ext uri="{BB962C8B-B14F-4D97-AF65-F5344CB8AC3E}">
        <p14:creationId xmlns:p14="http://schemas.microsoft.com/office/powerpoint/2010/main" val="458077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STEM skills are essential for solving complex business problems and driving innovation. Companies are increasingly relying on STEM professionals to help them develop new products, improve processes, and make data-driven decisions.</a:t>
            </a:r>
          </a:p>
        </p:txBody>
      </p:sp>
      <p:sp>
        <p:nvSpPr>
          <p:cNvPr id="4" name="Slide Number Placeholder 3"/>
          <p:cNvSpPr>
            <a:spLocks noGrp="1"/>
          </p:cNvSpPr>
          <p:nvPr>
            <p:ph type="sldNum" sz="quarter" idx="5"/>
          </p:nvPr>
        </p:nvSpPr>
        <p:spPr/>
        <p:txBody>
          <a:bodyPr/>
          <a:lstStyle/>
          <a:p>
            <a:fld id="{FB453963-BC61-4D4A-AA2A-7E93214E23E4}" type="slidenum">
              <a:rPr lang="en-US" smtClean="0"/>
              <a:t>3</a:t>
            </a:fld>
            <a:endParaRPr lang="en-US"/>
          </a:p>
        </p:txBody>
      </p:sp>
    </p:spTree>
    <p:extLst>
      <p:ext uri="{BB962C8B-B14F-4D97-AF65-F5344CB8AC3E}">
        <p14:creationId xmlns:p14="http://schemas.microsoft.com/office/powerpoint/2010/main" val="3141557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STEM skills are highly valued in a variety of business roles, from accounting and finance to technology. In the next sections, we will explore the specific careers available in these fields.</a:t>
            </a:r>
          </a:p>
        </p:txBody>
      </p:sp>
      <p:sp>
        <p:nvSpPr>
          <p:cNvPr id="4" name="Slide Number Placeholder 3"/>
          <p:cNvSpPr>
            <a:spLocks noGrp="1"/>
          </p:cNvSpPr>
          <p:nvPr>
            <p:ph type="sldNum" sz="quarter" idx="5"/>
          </p:nvPr>
        </p:nvSpPr>
        <p:spPr/>
        <p:txBody>
          <a:bodyPr/>
          <a:lstStyle/>
          <a:p>
            <a:fld id="{FB453963-BC61-4D4A-AA2A-7E93214E23E4}" type="slidenum">
              <a:rPr lang="en-US" smtClean="0"/>
              <a:t>4</a:t>
            </a:fld>
            <a:endParaRPr lang="en-US"/>
          </a:p>
        </p:txBody>
      </p:sp>
    </p:spTree>
    <p:extLst>
      <p:ext uri="{BB962C8B-B14F-4D97-AF65-F5344CB8AC3E}">
        <p14:creationId xmlns:p14="http://schemas.microsoft.com/office/powerpoint/2010/main" val="2146923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Accountants are responsible for managing financial records, preparing tax returns, and ensuring that companies stay compliant with regulations. They also provide financial analysis and advice to help businesses make informed decisions.</a:t>
            </a:r>
          </a:p>
        </p:txBody>
      </p:sp>
      <p:sp>
        <p:nvSpPr>
          <p:cNvPr id="4" name="Slide Number Placeholder 3"/>
          <p:cNvSpPr>
            <a:spLocks noGrp="1"/>
          </p:cNvSpPr>
          <p:nvPr>
            <p:ph type="sldNum" sz="quarter" idx="5"/>
          </p:nvPr>
        </p:nvSpPr>
        <p:spPr/>
        <p:txBody>
          <a:bodyPr/>
          <a:lstStyle/>
          <a:p>
            <a:fld id="{FB453963-BC61-4D4A-AA2A-7E93214E23E4}" type="slidenum">
              <a:rPr lang="en-US" smtClean="0"/>
              <a:t>5</a:t>
            </a:fld>
            <a:endParaRPr lang="en-US"/>
          </a:p>
        </p:txBody>
      </p:sp>
    </p:spTree>
    <p:extLst>
      <p:ext uri="{BB962C8B-B14F-4D97-AF65-F5344CB8AC3E}">
        <p14:creationId xmlns:p14="http://schemas.microsoft.com/office/powerpoint/2010/main" val="709301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Accountants need to have strong analytical and mathematical skills, as well as knowledge of accounting principles and regulations. They also need to be proficient in using accounting software and other tools.</a:t>
            </a:r>
          </a:p>
        </p:txBody>
      </p:sp>
      <p:sp>
        <p:nvSpPr>
          <p:cNvPr id="4" name="Slide Number Placeholder 3"/>
          <p:cNvSpPr>
            <a:spLocks noGrp="1"/>
          </p:cNvSpPr>
          <p:nvPr>
            <p:ph type="sldNum" sz="quarter" idx="5"/>
          </p:nvPr>
        </p:nvSpPr>
        <p:spPr/>
        <p:txBody>
          <a:bodyPr/>
          <a:lstStyle/>
          <a:p>
            <a:fld id="{FB453963-BC61-4D4A-AA2A-7E93214E23E4}" type="slidenum">
              <a:rPr lang="en-US" smtClean="0"/>
              <a:t>6</a:t>
            </a:fld>
            <a:endParaRPr lang="en-US"/>
          </a:p>
        </p:txBody>
      </p:sp>
    </p:spTree>
    <p:extLst>
      <p:ext uri="{BB962C8B-B14F-4D97-AF65-F5344CB8AC3E}">
        <p14:creationId xmlns:p14="http://schemas.microsoft.com/office/powerpoint/2010/main" val="3139121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Accountants can pursue a variety of roles, from staff accountant to chief financial officer. They can also specialize in areas such as auditing, tax, or forensic accounting.</a:t>
            </a:r>
          </a:p>
        </p:txBody>
      </p:sp>
      <p:sp>
        <p:nvSpPr>
          <p:cNvPr id="4" name="Slide Number Placeholder 3"/>
          <p:cNvSpPr>
            <a:spLocks noGrp="1"/>
          </p:cNvSpPr>
          <p:nvPr>
            <p:ph type="sldNum" sz="quarter" idx="5"/>
          </p:nvPr>
        </p:nvSpPr>
        <p:spPr/>
        <p:txBody>
          <a:bodyPr/>
          <a:lstStyle/>
          <a:p>
            <a:fld id="{FB453963-BC61-4D4A-AA2A-7E93214E23E4}" type="slidenum">
              <a:rPr lang="en-US" smtClean="0"/>
              <a:t>7</a:t>
            </a:fld>
            <a:endParaRPr lang="en-US"/>
          </a:p>
        </p:txBody>
      </p:sp>
    </p:spTree>
    <p:extLst>
      <p:ext uri="{BB962C8B-B14F-4D97-AF65-F5344CB8AC3E}">
        <p14:creationId xmlns:p14="http://schemas.microsoft.com/office/powerpoint/2010/main" val="451459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Advanced software and data analytics tools are used in modern accounting to process financial data more efficiently and accurately. This has led to a shift from manual bookkeeping to automated accounting processes, such as cloud-based accounting software.</a:t>
            </a:r>
          </a:p>
        </p:txBody>
      </p:sp>
      <p:sp>
        <p:nvSpPr>
          <p:cNvPr id="4" name="Slide Number Placeholder 3"/>
          <p:cNvSpPr>
            <a:spLocks noGrp="1"/>
          </p:cNvSpPr>
          <p:nvPr>
            <p:ph type="sldNum" sz="quarter" idx="5"/>
          </p:nvPr>
        </p:nvSpPr>
        <p:spPr/>
        <p:txBody>
          <a:bodyPr/>
          <a:lstStyle/>
          <a:p>
            <a:fld id="{BAED360B-B064-447C-A8CA-F816293AF138}" type="slidenum">
              <a:rPr lang="en-US" smtClean="0"/>
              <a:t>8</a:t>
            </a:fld>
            <a:endParaRPr lang="en-US"/>
          </a:p>
        </p:txBody>
      </p:sp>
    </p:spTree>
    <p:extLst>
      <p:ext uri="{BB962C8B-B14F-4D97-AF65-F5344CB8AC3E}">
        <p14:creationId xmlns:p14="http://schemas.microsoft.com/office/powerpoint/2010/main" val="125495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Finance professionals are responsible for managing a company's financial resources, including investments, capital expenditures, and cash flow. They also provide advice and analysis to help businesses make informed decisions.</a:t>
            </a:r>
          </a:p>
        </p:txBody>
      </p:sp>
      <p:sp>
        <p:nvSpPr>
          <p:cNvPr id="4" name="Slide Number Placeholder 3"/>
          <p:cNvSpPr>
            <a:spLocks noGrp="1"/>
          </p:cNvSpPr>
          <p:nvPr>
            <p:ph type="sldNum" sz="quarter" idx="5"/>
          </p:nvPr>
        </p:nvSpPr>
        <p:spPr/>
        <p:txBody>
          <a:bodyPr/>
          <a:lstStyle/>
          <a:p>
            <a:fld id="{FB453963-BC61-4D4A-AA2A-7E93214E23E4}" type="slidenum">
              <a:rPr lang="en-US" smtClean="0"/>
              <a:t>9</a:t>
            </a:fld>
            <a:endParaRPr lang="en-US"/>
          </a:p>
        </p:txBody>
      </p:sp>
    </p:spTree>
    <p:extLst>
      <p:ext uri="{BB962C8B-B14F-4D97-AF65-F5344CB8AC3E}">
        <p14:creationId xmlns:p14="http://schemas.microsoft.com/office/powerpoint/2010/main" val="1920861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58E14-23EC-4C25-974C-48FA83988655}"/>
              </a:ext>
            </a:extLst>
          </p:cNvPr>
          <p:cNvSpPr>
            <a:spLocks noGrp="1"/>
          </p:cNvSpPr>
          <p:nvPr>
            <p:ph type="ctrTitle"/>
          </p:nvPr>
        </p:nvSpPr>
        <p:spPr>
          <a:xfrm>
            <a:off x="517870" y="978408"/>
            <a:ext cx="5021183" cy="507422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E9FEDD4-20A1-49F6-9E3E-0B26B426BB73}"/>
              </a:ext>
            </a:extLst>
          </p:cNvPr>
          <p:cNvSpPr>
            <a:spLocks noGrp="1"/>
          </p:cNvSpPr>
          <p:nvPr>
            <p:ph type="subTitle" idx="1"/>
          </p:nvPr>
        </p:nvSpPr>
        <p:spPr>
          <a:xfrm>
            <a:off x="6662167" y="3602038"/>
            <a:ext cx="5021183" cy="2244580"/>
          </a:xfrm>
        </p:spPr>
        <p:txBody>
          <a:bodyPr anchor="b">
            <a:normAutofit/>
          </a:bodyPr>
          <a:lstStyle>
            <a:lvl1pPr marL="0" indent="0" algn="l">
              <a:lnSpc>
                <a:spcPct val="100000"/>
              </a:lnSpc>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580A32F-E6F3-4C2E-B9E3-E47868E42511}"/>
              </a:ext>
            </a:extLst>
          </p:cNvPr>
          <p:cNvSpPr>
            <a:spLocks noGrp="1"/>
          </p:cNvSpPr>
          <p:nvPr>
            <p:ph type="dt" sz="half" idx="10"/>
          </p:nvPr>
        </p:nvSpPr>
        <p:spPr/>
        <p:txBody>
          <a:bodyPr/>
          <a:lstStyle/>
          <a:p>
            <a:fld id="{3391A759-BFF8-4B5B-9ECE-D93AC303B331}" type="datetime1">
              <a:rPr lang="en-US" smtClean="0"/>
              <a:t>11/22/2024</a:t>
            </a:fld>
            <a:endParaRPr lang="en-US"/>
          </a:p>
        </p:txBody>
      </p:sp>
      <p:sp>
        <p:nvSpPr>
          <p:cNvPr id="5" name="Footer Placeholder 4">
            <a:extLst>
              <a:ext uri="{FF2B5EF4-FFF2-40B4-BE49-F238E27FC236}">
                <a16:creationId xmlns:a16="http://schemas.microsoft.com/office/drawing/2014/main" id="{78806724-A87A-4231-BFD9-277482AF78C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730D1AF-36B8-4BB8-BD6A-71194F7BC31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8" name="Rectangle 7">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87848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6B8E-1D8E-4105-9BBB-D53AD24B738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3825530-6629-4FEA-9670-EB21A2F5BA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664C7A-A73F-46F5-BC33-696671DAEEE7}"/>
              </a:ext>
            </a:extLst>
          </p:cNvPr>
          <p:cNvSpPr>
            <a:spLocks noGrp="1"/>
          </p:cNvSpPr>
          <p:nvPr>
            <p:ph type="dt" sz="half" idx="10"/>
          </p:nvPr>
        </p:nvSpPr>
        <p:spPr/>
        <p:txBody>
          <a:bodyPr/>
          <a:lstStyle/>
          <a:p>
            <a:fld id="{6DFDF398-5DA3-4937-BE3F-7CA1B9158252}" type="datetime1">
              <a:rPr lang="en-US" smtClean="0"/>
              <a:t>11/22/2024</a:t>
            </a:fld>
            <a:endParaRPr lang="en-US"/>
          </a:p>
        </p:txBody>
      </p:sp>
      <p:sp>
        <p:nvSpPr>
          <p:cNvPr id="5" name="Footer Placeholder 4">
            <a:extLst>
              <a:ext uri="{FF2B5EF4-FFF2-40B4-BE49-F238E27FC236}">
                <a16:creationId xmlns:a16="http://schemas.microsoft.com/office/drawing/2014/main" id="{512B3CC0-B649-4509-A4B6-DF9D20EFACE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2CECCCA-3F2A-46F3-BF45-7C862FF1D752}"/>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761724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50133B-2446-4168-AA17-6538910668FD}"/>
              </a:ext>
            </a:extLst>
          </p:cNvPr>
          <p:cNvSpPr>
            <a:spLocks noGrp="1"/>
          </p:cNvSpPr>
          <p:nvPr>
            <p:ph type="title" orient="vert"/>
          </p:nvPr>
        </p:nvSpPr>
        <p:spPr>
          <a:xfrm>
            <a:off x="6662168" y="996791"/>
            <a:ext cx="5011962" cy="495692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006A9AD-2756-4C51-A958-6756301EB938}"/>
              </a:ext>
            </a:extLst>
          </p:cNvPr>
          <p:cNvSpPr>
            <a:spLocks noGrp="1"/>
          </p:cNvSpPr>
          <p:nvPr>
            <p:ph type="body" orient="vert" idx="1"/>
          </p:nvPr>
        </p:nvSpPr>
        <p:spPr>
          <a:xfrm>
            <a:off x="517870" y="996791"/>
            <a:ext cx="5021183" cy="4956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E42995D-CCEA-43AF-973B-8B6B56A567E8}"/>
              </a:ext>
            </a:extLst>
          </p:cNvPr>
          <p:cNvSpPr>
            <a:spLocks noGrp="1"/>
          </p:cNvSpPr>
          <p:nvPr>
            <p:ph type="dt" sz="half" idx="10"/>
          </p:nvPr>
        </p:nvSpPr>
        <p:spPr/>
        <p:txBody>
          <a:bodyPr/>
          <a:lstStyle/>
          <a:p>
            <a:fld id="{8F191ED9-F929-4A92-90F9-3C9C84ABBE83}" type="datetime1">
              <a:rPr lang="en-US" smtClean="0"/>
              <a:t>11/22/2024</a:t>
            </a:fld>
            <a:endParaRPr lang="en-US"/>
          </a:p>
        </p:txBody>
      </p:sp>
      <p:sp>
        <p:nvSpPr>
          <p:cNvPr id="5" name="Footer Placeholder 4">
            <a:extLst>
              <a:ext uri="{FF2B5EF4-FFF2-40B4-BE49-F238E27FC236}">
                <a16:creationId xmlns:a16="http://schemas.microsoft.com/office/drawing/2014/main" id="{2A4029CF-BA62-4CCD-956E-FFA0B37B8A3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CE0B3D-96AB-41B3-ABDD-5B0DE863DAF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12" name="Rectangle 11">
            <a:extLst>
              <a:ext uri="{FF2B5EF4-FFF2-40B4-BE49-F238E27FC236}">
                <a16:creationId xmlns:a16="http://schemas.microsoft.com/office/drawing/2014/main" id="{4618136A-0796-46EB-89BB-4C73C0258FE9}"/>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5554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63D8A-C68D-4CF9-9D15-3E09BCC09F6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524D94C-E537-4FF3-AAF8-A85F05C31A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824B1D4-6731-4993-8609-16C1D3327986}"/>
              </a:ext>
            </a:extLst>
          </p:cNvPr>
          <p:cNvSpPr>
            <a:spLocks noGrp="1"/>
          </p:cNvSpPr>
          <p:nvPr>
            <p:ph type="dt" sz="half" idx="10"/>
          </p:nvPr>
        </p:nvSpPr>
        <p:spPr/>
        <p:txBody>
          <a:bodyPr/>
          <a:lstStyle/>
          <a:p>
            <a:fld id="{EEBAB316-A2E6-49F2-825C-64AA951E4184}" type="datetime1">
              <a:rPr lang="en-US" smtClean="0"/>
              <a:t>11/22/2024</a:t>
            </a:fld>
            <a:endParaRPr lang="en-US"/>
          </a:p>
        </p:txBody>
      </p:sp>
      <p:sp>
        <p:nvSpPr>
          <p:cNvPr id="5" name="Footer Placeholder 4">
            <a:extLst>
              <a:ext uri="{FF2B5EF4-FFF2-40B4-BE49-F238E27FC236}">
                <a16:creationId xmlns:a16="http://schemas.microsoft.com/office/drawing/2014/main" id="{3DFB7BBD-CEEB-4256-84B2-6D907E11880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72A8B7-F430-4F4A-BB63-481F51E5880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673585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AC1C-A332-4BA5-8C9C-FE0396C81619}"/>
              </a:ext>
            </a:extLst>
          </p:cNvPr>
          <p:cNvSpPr>
            <a:spLocks noGrp="1"/>
          </p:cNvSpPr>
          <p:nvPr>
            <p:ph type="title"/>
          </p:nvPr>
        </p:nvSpPr>
        <p:spPr>
          <a:xfrm>
            <a:off x="517870" y="978408"/>
            <a:ext cx="5020056" cy="4870974"/>
          </a:xfrm>
        </p:spPr>
        <p:txBody>
          <a:bodyPr anchor="t">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0D8D137-710E-4125-B5E9-F63E7F1C9C9D}"/>
              </a:ext>
            </a:extLst>
          </p:cNvPr>
          <p:cNvSpPr>
            <a:spLocks noGrp="1"/>
          </p:cNvSpPr>
          <p:nvPr>
            <p:ph type="body" idx="1"/>
          </p:nvPr>
        </p:nvSpPr>
        <p:spPr>
          <a:xfrm>
            <a:off x="6662167" y="3566639"/>
            <a:ext cx="5021183" cy="2279979"/>
          </a:xfrm>
        </p:spPr>
        <p:txBody>
          <a:bodyPr anchor="b">
            <a:normAutofit/>
          </a:bodyPr>
          <a:lstStyle>
            <a:lvl1pPr marL="0" indent="0">
              <a:buNone/>
              <a:defRPr sz="22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5480C5-E9A6-425E-B050-03E444BE92C9}"/>
              </a:ext>
            </a:extLst>
          </p:cNvPr>
          <p:cNvSpPr>
            <a:spLocks noGrp="1"/>
          </p:cNvSpPr>
          <p:nvPr>
            <p:ph type="dt" sz="half" idx="10"/>
          </p:nvPr>
        </p:nvSpPr>
        <p:spPr/>
        <p:txBody>
          <a:bodyPr/>
          <a:lstStyle/>
          <a:p>
            <a:fld id="{5AE9748B-ADD6-4C5A-8C2A-A39721276E74}" type="datetime1">
              <a:rPr lang="en-US" smtClean="0"/>
              <a:t>11/22/2024</a:t>
            </a:fld>
            <a:endParaRPr lang="en-US"/>
          </a:p>
        </p:txBody>
      </p:sp>
      <p:sp>
        <p:nvSpPr>
          <p:cNvPr id="5" name="Footer Placeholder 4">
            <a:extLst>
              <a:ext uri="{FF2B5EF4-FFF2-40B4-BE49-F238E27FC236}">
                <a16:creationId xmlns:a16="http://schemas.microsoft.com/office/drawing/2014/main" id="{951B4831-6C0B-4E0B-A341-91E4C5D36B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F011EE6-252D-46DD-94DF-C42657EF2CD9}"/>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841481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4B06-C54A-4B7B-B6D1-436428EAF8E2}"/>
              </a:ext>
            </a:extLst>
          </p:cNvPr>
          <p:cNvSpPr>
            <a:spLocks noGrp="1"/>
          </p:cNvSpPr>
          <p:nvPr>
            <p:ph type="title"/>
          </p:nvPr>
        </p:nvSpPr>
        <p:spPr>
          <a:xfrm>
            <a:off x="517870" y="978408"/>
            <a:ext cx="5021182" cy="520769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5723919-9A2F-4D97-8F31-6E35BD5975B0}"/>
              </a:ext>
            </a:extLst>
          </p:cNvPr>
          <p:cNvSpPr>
            <a:spLocks noGrp="1"/>
          </p:cNvSpPr>
          <p:nvPr>
            <p:ph sz="half" idx="1"/>
          </p:nvPr>
        </p:nvSpPr>
        <p:spPr>
          <a:xfrm>
            <a:off x="6063049" y="969264"/>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F8DA345-F684-4BAA-A22C-E725B3A6037F}"/>
              </a:ext>
            </a:extLst>
          </p:cNvPr>
          <p:cNvSpPr>
            <a:spLocks noGrp="1"/>
          </p:cNvSpPr>
          <p:nvPr>
            <p:ph sz="half" idx="2"/>
          </p:nvPr>
        </p:nvSpPr>
        <p:spPr>
          <a:xfrm>
            <a:off x="6063049" y="3621849"/>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399C52-9753-45D8-9646-CF31BB01577C}"/>
              </a:ext>
            </a:extLst>
          </p:cNvPr>
          <p:cNvSpPr>
            <a:spLocks noGrp="1"/>
          </p:cNvSpPr>
          <p:nvPr>
            <p:ph type="dt" sz="half" idx="10"/>
          </p:nvPr>
        </p:nvSpPr>
        <p:spPr/>
        <p:txBody>
          <a:bodyPr/>
          <a:lstStyle/>
          <a:p>
            <a:fld id="{7241FB0F-3C5C-4949-B933-9C7E511ED094}" type="datetime1">
              <a:rPr lang="en-US" smtClean="0"/>
              <a:t>11/22/2024</a:t>
            </a:fld>
            <a:endParaRPr lang="en-US"/>
          </a:p>
        </p:txBody>
      </p:sp>
      <p:sp>
        <p:nvSpPr>
          <p:cNvPr id="6" name="Footer Placeholder 5">
            <a:extLst>
              <a:ext uri="{FF2B5EF4-FFF2-40B4-BE49-F238E27FC236}">
                <a16:creationId xmlns:a16="http://schemas.microsoft.com/office/drawing/2014/main" id="{C2F95E57-622C-4199-940E-F5462E1AC44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01B7592-00E8-41EF-B749-2A5EA8E460DA}"/>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942299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2291277-967B-4176-B40B-9EC360626994}"/>
              </a:ext>
            </a:extLst>
          </p:cNvPr>
          <p:cNvSpPr/>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CB11C00-F7CB-4484-807A-D12745CD3CC8}"/>
              </a:ext>
            </a:extLst>
          </p:cNvPr>
          <p:cNvSpPr>
            <a:spLocks noGrp="1"/>
          </p:cNvSpPr>
          <p:nvPr>
            <p:ph type="title"/>
          </p:nvPr>
        </p:nvSpPr>
        <p:spPr>
          <a:xfrm>
            <a:off x="517869" y="978119"/>
            <a:ext cx="11165481" cy="107305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FAAA6E-E243-48B3-9585-3C1420B3E19F}"/>
              </a:ext>
            </a:extLst>
          </p:cNvPr>
          <p:cNvSpPr>
            <a:spLocks noGrp="1"/>
          </p:cNvSpPr>
          <p:nvPr>
            <p:ph type="body" idx="1"/>
          </p:nvPr>
        </p:nvSpPr>
        <p:spPr>
          <a:xfrm>
            <a:off x="517870" y="2178908"/>
            <a:ext cx="5020056"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D01B8-0F2E-41A4-B21C-334393F6A677}"/>
              </a:ext>
            </a:extLst>
          </p:cNvPr>
          <p:cNvSpPr>
            <a:spLocks noGrp="1"/>
          </p:cNvSpPr>
          <p:nvPr>
            <p:ph sz="half" idx="2"/>
          </p:nvPr>
        </p:nvSpPr>
        <p:spPr>
          <a:xfrm>
            <a:off x="517870" y="2876085"/>
            <a:ext cx="5020056"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9B23F-3E60-415A-9CE7-0928B5CFB2B3}"/>
              </a:ext>
            </a:extLst>
          </p:cNvPr>
          <p:cNvSpPr>
            <a:spLocks noGrp="1"/>
          </p:cNvSpPr>
          <p:nvPr>
            <p:ph type="body" sz="quarter" idx="3"/>
          </p:nvPr>
        </p:nvSpPr>
        <p:spPr>
          <a:xfrm>
            <a:off x="6662168" y="2178908"/>
            <a:ext cx="5021182"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223446-0CDC-402B-8D71-D9D29F6DFFCC}"/>
              </a:ext>
            </a:extLst>
          </p:cNvPr>
          <p:cNvSpPr>
            <a:spLocks noGrp="1"/>
          </p:cNvSpPr>
          <p:nvPr>
            <p:ph sz="quarter" idx="4"/>
          </p:nvPr>
        </p:nvSpPr>
        <p:spPr>
          <a:xfrm>
            <a:off x="6662168" y="2876085"/>
            <a:ext cx="5021182"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02B77D3-C6EC-4FFD-9E10-24E1AC542019}"/>
              </a:ext>
            </a:extLst>
          </p:cNvPr>
          <p:cNvSpPr>
            <a:spLocks noGrp="1"/>
          </p:cNvSpPr>
          <p:nvPr>
            <p:ph type="dt" sz="half" idx="10"/>
          </p:nvPr>
        </p:nvSpPr>
        <p:spPr>
          <a:xfrm>
            <a:off x="517870" y="6420414"/>
            <a:ext cx="2743200" cy="365125"/>
          </a:xfrm>
        </p:spPr>
        <p:txBody>
          <a:bodyPr/>
          <a:lstStyle/>
          <a:p>
            <a:fld id="{C2F01D58-E949-4BCB-829A-BBF80E38D59C}" type="datetime1">
              <a:rPr lang="en-US" smtClean="0"/>
              <a:t>11/22/2024</a:t>
            </a:fld>
            <a:endParaRPr lang="en-US"/>
          </a:p>
        </p:txBody>
      </p:sp>
      <p:sp>
        <p:nvSpPr>
          <p:cNvPr id="8" name="Footer Placeholder 7">
            <a:extLst>
              <a:ext uri="{FF2B5EF4-FFF2-40B4-BE49-F238E27FC236}">
                <a16:creationId xmlns:a16="http://schemas.microsoft.com/office/drawing/2014/main" id="{209DF31B-BD07-4DC2-95C2-B77E51AAEFF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54CE5A-3A0A-4AAB-81D2-F1C20636E54C}"/>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4222794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216B8-52AB-412B-BBE7-B6BE698FA29B}"/>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BF779C3-9D19-467E-A5D2-0920834DA13C}"/>
              </a:ext>
            </a:extLst>
          </p:cNvPr>
          <p:cNvSpPr>
            <a:spLocks noGrp="1"/>
          </p:cNvSpPr>
          <p:nvPr>
            <p:ph type="dt" sz="half" idx="10"/>
          </p:nvPr>
        </p:nvSpPr>
        <p:spPr/>
        <p:txBody>
          <a:bodyPr/>
          <a:lstStyle/>
          <a:p>
            <a:fld id="{FF10A846-0DA4-4D92-9BF1-DE8C52C1F4DF}" type="datetime1">
              <a:rPr lang="en-US" smtClean="0"/>
              <a:t>11/22/2024</a:t>
            </a:fld>
            <a:endParaRPr lang="en-US"/>
          </a:p>
        </p:txBody>
      </p:sp>
      <p:sp>
        <p:nvSpPr>
          <p:cNvPr id="4" name="Footer Placeholder 3">
            <a:extLst>
              <a:ext uri="{FF2B5EF4-FFF2-40B4-BE49-F238E27FC236}">
                <a16:creationId xmlns:a16="http://schemas.microsoft.com/office/drawing/2014/main" id="{8E272BB4-C8D8-4F74-9677-5AC979932A7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96B49B8-779F-4492-ABD9-96F0D042AC41}"/>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1044147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976BF-9339-48D6-881A-280D15492E05}"/>
              </a:ext>
            </a:extLst>
          </p:cNvPr>
          <p:cNvSpPr>
            <a:spLocks noGrp="1"/>
          </p:cNvSpPr>
          <p:nvPr>
            <p:ph type="dt" sz="half" idx="10"/>
          </p:nvPr>
        </p:nvSpPr>
        <p:spPr/>
        <p:txBody>
          <a:bodyPr/>
          <a:lstStyle/>
          <a:p>
            <a:fld id="{E9412331-4A9C-472F-A7FA-968157338839}" type="datetime1">
              <a:rPr lang="en-US" smtClean="0"/>
              <a:t>11/22/2024</a:t>
            </a:fld>
            <a:endParaRPr lang="en-US"/>
          </a:p>
        </p:txBody>
      </p:sp>
      <p:sp>
        <p:nvSpPr>
          <p:cNvPr id="3" name="Footer Placeholder 2">
            <a:extLst>
              <a:ext uri="{FF2B5EF4-FFF2-40B4-BE49-F238E27FC236}">
                <a16:creationId xmlns:a16="http://schemas.microsoft.com/office/drawing/2014/main" id="{45277605-C9C8-432E-9662-D7D410B151D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22432B6-4A12-46EF-98A7-B5D50BD516F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571161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191C-AF68-4230-A7B2-F8F07B486EDC}"/>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58F9F11-5FCF-4D7E-BA51-38CB84277DC9}"/>
              </a:ext>
            </a:extLst>
          </p:cNvPr>
          <p:cNvSpPr>
            <a:spLocks noGrp="1"/>
          </p:cNvSpPr>
          <p:nvPr>
            <p:ph idx="1"/>
          </p:nvPr>
        </p:nvSpPr>
        <p:spPr>
          <a:xfrm>
            <a:off x="6653182" y="987423"/>
            <a:ext cx="5020948"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3B519B-06C0-41BC-95FB-FB1FE436375E}"/>
              </a:ext>
            </a:extLst>
          </p:cNvPr>
          <p:cNvSpPr>
            <a:spLocks noGrp="1"/>
          </p:cNvSpPr>
          <p:nvPr>
            <p:ph type="body" sz="half" idx="2"/>
          </p:nvPr>
        </p:nvSpPr>
        <p:spPr>
          <a:xfrm>
            <a:off x="517870" y="3361038"/>
            <a:ext cx="5020948" cy="2507949"/>
          </a:xfrm>
        </p:spPr>
        <p:txBody>
          <a:bodyPr>
            <a:normAutofit/>
          </a:bodyPr>
          <a:lstStyle>
            <a:lvl1pPr marL="0" indent="0">
              <a:buNone/>
              <a:defRPr sz="24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B8B70C-015C-4832-AFF6-D033E022746B}"/>
              </a:ext>
            </a:extLst>
          </p:cNvPr>
          <p:cNvSpPr>
            <a:spLocks noGrp="1"/>
          </p:cNvSpPr>
          <p:nvPr>
            <p:ph type="dt" sz="half" idx="10"/>
          </p:nvPr>
        </p:nvSpPr>
        <p:spPr/>
        <p:txBody>
          <a:bodyPr/>
          <a:lstStyle/>
          <a:p>
            <a:fld id="{A2197F3D-ED52-43FD-A26D-318B71534485}" type="datetime1">
              <a:rPr lang="en-US" smtClean="0"/>
              <a:t>11/22/2024</a:t>
            </a:fld>
            <a:endParaRPr lang="en-US"/>
          </a:p>
        </p:txBody>
      </p:sp>
      <p:sp>
        <p:nvSpPr>
          <p:cNvPr id="6" name="Footer Placeholder 5">
            <a:extLst>
              <a:ext uri="{FF2B5EF4-FFF2-40B4-BE49-F238E27FC236}">
                <a16:creationId xmlns:a16="http://schemas.microsoft.com/office/drawing/2014/main" id="{BEF1A6FB-8C14-46D1-90A5-0FF11DE7863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782C585-6FA1-4E94-9C1C-A1DEDE55108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83475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8B43-D1CE-43F4-A367-EF1FE9688913}"/>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2B73978-8CDF-4C0E-ABA1-7291A0347362}"/>
              </a:ext>
            </a:extLst>
          </p:cNvPr>
          <p:cNvSpPr>
            <a:spLocks noGrp="1"/>
          </p:cNvSpPr>
          <p:nvPr>
            <p:ph type="pic" idx="1"/>
          </p:nvPr>
        </p:nvSpPr>
        <p:spPr>
          <a:xfrm>
            <a:off x="6662168" y="987425"/>
            <a:ext cx="502700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5BECC62-ED45-451E-BEC5-A03C6A554D26}"/>
              </a:ext>
            </a:extLst>
          </p:cNvPr>
          <p:cNvSpPr>
            <a:spLocks noGrp="1"/>
          </p:cNvSpPr>
          <p:nvPr>
            <p:ph type="body" sz="half" idx="2"/>
          </p:nvPr>
        </p:nvSpPr>
        <p:spPr>
          <a:xfrm>
            <a:off x="517870" y="3340442"/>
            <a:ext cx="5020948" cy="2528545"/>
          </a:xfrm>
        </p:spPr>
        <p:txBody>
          <a:bodyPr>
            <a:normAutofit/>
          </a:bodyPr>
          <a:lstStyle>
            <a:lvl1pPr marL="0" indent="0">
              <a:buNone/>
              <a:defRPr sz="22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1A7A86-B983-4315-9312-936B4FCF75FE}"/>
              </a:ext>
            </a:extLst>
          </p:cNvPr>
          <p:cNvSpPr>
            <a:spLocks noGrp="1"/>
          </p:cNvSpPr>
          <p:nvPr>
            <p:ph type="dt" sz="half" idx="10"/>
          </p:nvPr>
        </p:nvSpPr>
        <p:spPr/>
        <p:txBody>
          <a:bodyPr/>
          <a:lstStyle/>
          <a:p>
            <a:fld id="{3D291FA4-6264-4BB8-B3B5-77711EED2D82}" type="datetime1">
              <a:rPr lang="en-US" smtClean="0"/>
              <a:t>11/22/2024</a:t>
            </a:fld>
            <a:endParaRPr lang="en-US"/>
          </a:p>
        </p:txBody>
      </p:sp>
      <p:sp>
        <p:nvSpPr>
          <p:cNvPr id="6" name="Footer Placeholder 5">
            <a:extLst>
              <a:ext uri="{FF2B5EF4-FFF2-40B4-BE49-F238E27FC236}">
                <a16:creationId xmlns:a16="http://schemas.microsoft.com/office/drawing/2014/main" id="{1E2E88C0-25A5-46F9-AB35-EAD50E6B913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A0F9EA8-45AD-478E-8606-9328245BC8A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115007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1AD20-E240-4E6F-AF91-689F7AEEE33A}"/>
              </a:ext>
            </a:extLst>
          </p:cNvPr>
          <p:cNvSpPr>
            <a:spLocks noGrp="1"/>
          </p:cNvSpPr>
          <p:nvPr>
            <p:ph type="title"/>
          </p:nvPr>
        </p:nvSpPr>
        <p:spPr>
          <a:xfrm>
            <a:off x="517870" y="978408"/>
            <a:ext cx="5021182" cy="487045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2E78801-35D1-4C19-BC2B-EAC7EE917E73}"/>
              </a:ext>
            </a:extLst>
          </p:cNvPr>
          <p:cNvSpPr>
            <a:spLocks noGrp="1"/>
          </p:cNvSpPr>
          <p:nvPr>
            <p:ph type="body" idx="1"/>
          </p:nvPr>
        </p:nvSpPr>
        <p:spPr>
          <a:xfrm>
            <a:off x="6662168" y="969264"/>
            <a:ext cx="5021182" cy="48704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1282A45-C5B9-4575-8E28-A35767B4D71C}"/>
              </a:ext>
            </a:extLst>
          </p:cNvPr>
          <p:cNvSpPr>
            <a:spLocks noGrp="1"/>
          </p:cNvSpPr>
          <p:nvPr>
            <p:ph type="dt" sz="half" idx="2"/>
          </p:nvPr>
        </p:nvSpPr>
        <p:spPr>
          <a:xfrm>
            <a:off x="517870" y="6420414"/>
            <a:ext cx="2743200" cy="365125"/>
          </a:xfrm>
          <a:prstGeom prst="rect">
            <a:avLst/>
          </a:prstGeom>
        </p:spPr>
        <p:txBody>
          <a:bodyPr vert="horz" lIns="91440" tIns="45720" rIns="91440" bIns="45720" rtlCol="0" anchor="ctr"/>
          <a:lstStyle>
            <a:lvl1pPr algn="l">
              <a:defRPr sz="900">
                <a:solidFill>
                  <a:schemeClr val="tx1"/>
                </a:solidFill>
              </a:defRPr>
            </a:lvl1pPr>
          </a:lstStyle>
          <a:p>
            <a:fld id="{E7F6A1D9-D323-4F4E-8655-25E2D32CE742}" type="datetime1">
              <a:rPr lang="en-US" smtClean="0"/>
              <a:t>11/22/2024</a:t>
            </a:fld>
            <a:endParaRPr lang="en-US"/>
          </a:p>
        </p:txBody>
      </p:sp>
      <p:sp>
        <p:nvSpPr>
          <p:cNvPr id="5" name="Footer Placeholder 4">
            <a:extLst>
              <a:ext uri="{FF2B5EF4-FFF2-40B4-BE49-F238E27FC236}">
                <a16:creationId xmlns:a16="http://schemas.microsoft.com/office/drawing/2014/main" id="{2E9D0933-AA03-4018-8E37-004CFB9F61D6}"/>
              </a:ext>
            </a:extLst>
          </p:cNvPr>
          <p:cNvSpPr>
            <a:spLocks noGrp="1"/>
          </p:cNvSpPr>
          <p:nvPr>
            <p:ph type="ftr" sz="quarter" idx="3"/>
          </p:nvPr>
        </p:nvSpPr>
        <p:spPr>
          <a:xfrm>
            <a:off x="517870" y="97713"/>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F282A-DF4A-4A2D-9672-8F0F770A3F1A}"/>
              </a:ext>
            </a:extLst>
          </p:cNvPr>
          <p:cNvSpPr>
            <a:spLocks noGrp="1"/>
          </p:cNvSpPr>
          <p:nvPr>
            <p:ph type="sldNum" sz="quarter" idx="4"/>
          </p:nvPr>
        </p:nvSpPr>
        <p:spPr>
          <a:xfrm>
            <a:off x="11454317" y="6420414"/>
            <a:ext cx="637909" cy="365125"/>
          </a:xfrm>
          <a:prstGeom prst="rect">
            <a:avLst/>
          </a:prstGeom>
        </p:spPr>
        <p:txBody>
          <a:bodyPr vert="horz" lIns="91440" tIns="45720" rIns="91440" bIns="45720" rtlCol="0" anchor="ctr"/>
          <a:lstStyle>
            <a:lvl1pPr algn="r">
              <a:defRPr sz="900">
                <a:solidFill>
                  <a:schemeClr val="tx1"/>
                </a:solidFill>
              </a:defRPr>
            </a:lvl1pPr>
          </a:lstStyle>
          <a:p>
            <a:fld id="{DFDF98CC-160E-494C-8C3C-8CDC5FA257DE}" type="slidenum">
              <a:rPr lang="en-US" smtClean="0"/>
              <a:pPr/>
              <a:t>‹#›</a:t>
            </a:fld>
            <a:endParaRPr lang="en-US" dirty="0"/>
          </a:p>
        </p:txBody>
      </p:sp>
      <p:sp>
        <p:nvSpPr>
          <p:cNvPr id="14" name="Rectangle 13">
            <a:extLst>
              <a:ext uri="{FF2B5EF4-FFF2-40B4-BE49-F238E27FC236}">
                <a16:creationId xmlns:a16="http://schemas.microsoft.com/office/drawing/2014/main" id="{ADE57300-C7FF-4578-99A0-42B0295B123C}"/>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B8F8250-7A81-4A19-87AD-FFB2CE4E39A5}"/>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99F38FC-2DEA-2647-C409-EF75720C1017}"/>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78476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6C5C09-0043-4549-B800-2101B70D6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Office: Adhesive Note, Calculator and Ballpoint Pen Isolated on White Background">
            <a:extLst>
              <a:ext uri="{FF2B5EF4-FFF2-40B4-BE49-F238E27FC236}">
                <a16:creationId xmlns:a16="http://schemas.microsoft.com/office/drawing/2014/main" id="{B2BB61AA-84F4-4B5D-B421-6CE84BD4179C}"/>
              </a:ext>
            </a:extLst>
          </p:cNvPr>
          <p:cNvPicPr>
            <a:picLocks noChangeAspect="1"/>
          </p:cNvPicPr>
          <p:nvPr/>
        </p:nvPicPr>
        <p:blipFill>
          <a:blip r:embed="rId3"/>
          <a:srcRect l="17719" r="18591" b="1"/>
          <a:stretch/>
        </p:blipFill>
        <p:spPr>
          <a:xfrm>
            <a:off x="525664" y="508090"/>
            <a:ext cx="5570336" cy="5837913"/>
          </a:xfrm>
          <a:prstGeom prst="rect">
            <a:avLst/>
          </a:prstGeom>
        </p:spPr>
      </p:pic>
      <p:sp>
        <p:nvSpPr>
          <p:cNvPr id="2" name="Title 1">
            <a:extLst>
              <a:ext uri="{FF2B5EF4-FFF2-40B4-BE49-F238E27FC236}">
                <a16:creationId xmlns:a16="http://schemas.microsoft.com/office/drawing/2014/main" id="{9713A0D4-CCB6-E322-1A24-A6486B456610}"/>
              </a:ext>
            </a:extLst>
          </p:cNvPr>
          <p:cNvSpPr>
            <a:spLocks noGrp="1"/>
          </p:cNvSpPr>
          <p:nvPr>
            <p:ph type="ctrTitle"/>
          </p:nvPr>
        </p:nvSpPr>
        <p:spPr>
          <a:xfrm>
            <a:off x="6699869" y="978407"/>
            <a:ext cx="4983480" cy="3976380"/>
          </a:xfrm>
        </p:spPr>
        <p:txBody>
          <a:bodyPr anchor="t">
            <a:normAutofit/>
          </a:bodyPr>
          <a:lstStyle/>
          <a:p>
            <a:pPr>
              <a:lnSpc>
                <a:spcPct val="90000"/>
              </a:lnSpc>
            </a:pPr>
            <a:r>
              <a:rPr lang="en-US" sz="5600" dirty="0"/>
              <a:t>STEM Careers in Business: Accounting, Finance, and Technology</a:t>
            </a:r>
          </a:p>
        </p:txBody>
      </p:sp>
      <p:sp>
        <p:nvSpPr>
          <p:cNvPr id="3" name="Subtitle 2">
            <a:extLst>
              <a:ext uri="{FF2B5EF4-FFF2-40B4-BE49-F238E27FC236}">
                <a16:creationId xmlns:a16="http://schemas.microsoft.com/office/drawing/2014/main" id="{DF7085E9-A97A-2EBA-A742-400C70F23722}"/>
              </a:ext>
            </a:extLst>
          </p:cNvPr>
          <p:cNvSpPr>
            <a:spLocks noGrp="1"/>
          </p:cNvSpPr>
          <p:nvPr>
            <p:ph type="subTitle" idx="1"/>
          </p:nvPr>
        </p:nvSpPr>
        <p:spPr>
          <a:xfrm>
            <a:off x="6699869" y="5275825"/>
            <a:ext cx="4983481" cy="1070177"/>
          </a:xfrm>
        </p:spPr>
        <p:txBody>
          <a:bodyPr anchor="t">
            <a:normAutofit/>
          </a:bodyPr>
          <a:lstStyle/>
          <a:p>
            <a:r>
              <a:rPr lang="en-US" sz="2400"/>
              <a:t>Fostering innovation and growth with STEM skills</a:t>
            </a:r>
          </a:p>
        </p:txBody>
      </p:sp>
      <p:sp>
        <p:nvSpPr>
          <p:cNvPr id="11" name="Rectangle 10">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3493" y="508090"/>
            <a:ext cx="4983481"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121A2C1-9C08-FB65-E181-9453A4643338}"/>
              </a:ext>
            </a:extLst>
          </p:cNvPr>
          <p:cNvSpPr txBox="1"/>
          <p:nvPr/>
        </p:nvSpPr>
        <p:spPr>
          <a:xfrm>
            <a:off x="6617012" y="6346002"/>
            <a:ext cx="6097604" cy="401457"/>
          </a:xfrm>
          <a:prstGeom prst="rect">
            <a:avLst/>
          </a:prstGeom>
          <a:noFill/>
        </p:spPr>
        <p:txBody>
          <a:bodyPr wrap="square">
            <a:spAutoFit/>
          </a:bodyPr>
          <a:lstStyle/>
          <a:p>
            <a:pPr>
              <a:lnSpc>
                <a:spcPct val="120000"/>
              </a:lnSpc>
            </a:pPr>
            <a:r>
              <a:rPr lang="en-US" sz="1800" dirty="0"/>
              <a:t>Author &amp; Presenter: Ivana Jones</a:t>
            </a:r>
          </a:p>
        </p:txBody>
      </p:sp>
    </p:spTree>
    <p:extLst>
      <p:ext uri="{BB962C8B-B14F-4D97-AF65-F5344CB8AC3E}">
        <p14:creationId xmlns:p14="http://schemas.microsoft.com/office/powerpoint/2010/main" val="3713107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42"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0EC38958-9A69-239A-BA79-2AEC73345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pic>
        <p:nvPicPr>
          <p:cNvPr id="5" name="Content Placeholder 4" descr="Monitor screen with stock market graphs&#10;&#10;Note for inspector:&#10;This appliction interface is made by me. See attached release, please.">
            <a:extLst>
              <a:ext uri="{FF2B5EF4-FFF2-40B4-BE49-F238E27FC236}">
                <a16:creationId xmlns:a16="http://schemas.microsoft.com/office/drawing/2014/main" id="{60532C65-EB02-448F-ABA8-9C04B2EBC570}"/>
              </a:ext>
            </a:extLst>
          </p:cNvPr>
          <p:cNvPicPr>
            <a:picLocks noGrp="1" noChangeAspect="1"/>
          </p:cNvPicPr>
          <p:nvPr>
            <p:ph sz="half" idx="1"/>
          </p:nvPr>
        </p:nvPicPr>
        <p:blipFill>
          <a:blip r:embed="rId3"/>
          <a:srcRect l="22268" r="12594" b="1"/>
          <a:stretch/>
        </p:blipFill>
        <p:spPr>
          <a:xfrm>
            <a:off x="517868" y="508090"/>
            <a:ext cx="5705856" cy="5846990"/>
          </a:xfrm>
          <a:prstGeom prst="rect">
            <a:avLst/>
          </a:prstGeom>
        </p:spPr>
      </p:pic>
      <p:sp>
        <p:nvSpPr>
          <p:cNvPr id="2" name="Title 1">
            <a:extLst>
              <a:ext uri="{FF2B5EF4-FFF2-40B4-BE49-F238E27FC236}">
                <a16:creationId xmlns:a16="http://schemas.microsoft.com/office/drawing/2014/main" id="{B3FBEFBC-073E-5B09-3E44-2876BD6E8BE8}"/>
              </a:ext>
            </a:extLst>
          </p:cNvPr>
          <p:cNvSpPr>
            <a:spLocks noGrp="1"/>
          </p:cNvSpPr>
          <p:nvPr>
            <p:ph type="title"/>
          </p:nvPr>
        </p:nvSpPr>
        <p:spPr>
          <a:xfrm>
            <a:off x="7001547" y="976160"/>
            <a:ext cx="4822899" cy="1463040"/>
          </a:xfrm>
        </p:spPr>
        <p:txBody>
          <a:bodyPr vert="horz" lIns="91440" tIns="45720" rIns="91440" bIns="45720" rtlCol="0" anchor="t">
            <a:normAutofit/>
          </a:bodyPr>
          <a:lstStyle/>
          <a:p>
            <a:r>
              <a:rPr lang="en-US" sz="4100"/>
              <a:t>Essential Skills and Qualifications</a:t>
            </a:r>
          </a:p>
        </p:txBody>
      </p:sp>
      <p:sp>
        <p:nvSpPr>
          <p:cNvPr id="4" name="Content Placeholder 3">
            <a:extLst>
              <a:ext uri="{FF2B5EF4-FFF2-40B4-BE49-F238E27FC236}">
                <a16:creationId xmlns:a16="http://schemas.microsoft.com/office/drawing/2014/main" id="{5A23C916-F3BC-CA59-71FD-13797F56F8E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01548" y="2578608"/>
            <a:ext cx="4672584" cy="3767328"/>
          </a:xfrm>
        </p:spPr>
        <p:txBody>
          <a:bodyPr>
            <a:normAutofit/>
          </a:bodyPr>
          <a:lstStyle/>
          <a:p>
            <a:pPr marL="0" indent="0">
              <a:spcBef>
                <a:spcPts val="2500"/>
              </a:spcBef>
              <a:buNone/>
            </a:pPr>
            <a:endParaRPr lang="en-US" sz="1400" b="1"/>
          </a:p>
          <a:p>
            <a:pPr marL="0" lvl="1" indent="0">
              <a:buNone/>
            </a:pPr>
            <a:r>
              <a:rPr lang="en-US" sz="1400"/>
              <a:t>Finance professionals need to have strong analytical and quantitative skills to interpret financial statements and make informed investment decisions. They must be able to collect, analyze, and interpret financial data to identify trends, assess risks, and forecast outcomes. They must also be proficient in mathematical and statistical analysis.</a:t>
            </a:r>
          </a:p>
        </p:txBody>
      </p:sp>
      <p:sp>
        <p:nvSpPr>
          <p:cNvPr id="18" name="Freeform: Shape 17">
            <a:extLst>
              <a:ext uri="{FF2B5EF4-FFF2-40B4-BE49-F238E27FC236}">
                <a16:creationId xmlns:a16="http://schemas.microsoft.com/office/drawing/2014/main" id="{6EC109E5-0396-8968-4F42-DFEC28036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6407" y="508090"/>
            <a:ext cx="4660733"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4031955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Worker typing on laptop">
            <a:extLst>
              <a:ext uri="{FF2B5EF4-FFF2-40B4-BE49-F238E27FC236}">
                <a16:creationId xmlns:a16="http://schemas.microsoft.com/office/drawing/2014/main" id="{FB566C06-DF45-48F4-BE22-B58693577248}"/>
              </a:ext>
            </a:extLst>
          </p:cNvPr>
          <p:cNvPicPr>
            <a:picLocks noGrp="1" noChangeAspect="1"/>
          </p:cNvPicPr>
          <p:nvPr>
            <p:ph sz="half" idx="1"/>
          </p:nvPr>
        </p:nvPicPr>
        <p:blipFill>
          <a:blip r:embed="rId3"/>
          <a:srcRect l="17851" r="29149"/>
          <a:stretch/>
        </p:blipFill>
        <p:spPr>
          <a:xfrm>
            <a:off x="7345680" y="10"/>
            <a:ext cx="4846320" cy="6857990"/>
          </a:xfrm>
          <a:prstGeom prst="rect">
            <a:avLst/>
          </a:prstGeom>
        </p:spPr>
      </p:pic>
      <p:sp>
        <p:nvSpPr>
          <p:cNvPr id="2" name="Title 1">
            <a:extLst>
              <a:ext uri="{FF2B5EF4-FFF2-40B4-BE49-F238E27FC236}">
                <a16:creationId xmlns:a16="http://schemas.microsoft.com/office/drawing/2014/main" id="{11C1EEB2-FE1F-D5FD-065C-F9A9E019E523}"/>
              </a:ext>
            </a:extLst>
          </p:cNvPr>
          <p:cNvSpPr>
            <a:spLocks noGrp="1"/>
          </p:cNvSpPr>
          <p:nvPr>
            <p:ph type="title"/>
          </p:nvPr>
        </p:nvSpPr>
        <p:spPr>
          <a:xfrm>
            <a:off x="612648" y="600075"/>
            <a:ext cx="6035040" cy="1529932"/>
          </a:xfrm>
        </p:spPr>
        <p:txBody>
          <a:bodyPr vert="horz" lIns="91440" tIns="45720" rIns="91440" bIns="45720" rtlCol="0" anchor="b">
            <a:normAutofit fontScale="90000"/>
          </a:bodyPr>
          <a:lstStyle/>
          <a:p>
            <a:r>
              <a:rPr lang="en-US" b="1" kern="1200" dirty="0">
                <a:solidFill>
                  <a:schemeClr val="tx1"/>
                </a:solidFill>
                <a:latin typeface="+mj-lt"/>
                <a:ea typeface="+mj-ea"/>
                <a:cs typeface="+mj-cs"/>
              </a:rPr>
              <a:t>Technology in Modern Finance</a:t>
            </a:r>
          </a:p>
        </p:txBody>
      </p:sp>
      <p:sp>
        <p:nvSpPr>
          <p:cNvPr id="4" name="Content Placeholder 3">
            <a:extLst>
              <a:ext uri="{FF2B5EF4-FFF2-40B4-BE49-F238E27FC236}">
                <a16:creationId xmlns:a16="http://schemas.microsoft.com/office/drawing/2014/main" id="{6F9100C8-570E-469F-ABDA-A55B5C2A49D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8" y="2212848"/>
            <a:ext cx="6035040" cy="4096512"/>
          </a:xfrm>
        </p:spPr>
        <p:txBody>
          <a:bodyPr>
            <a:normAutofit/>
          </a:bodyPr>
          <a:lstStyle/>
          <a:p>
            <a:pPr marL="0" indent="0">
              <a:spcBef>
                <a:spcPts val="2500"/>
              </a:spcBef>
              <a:buNone/>
            </a:pPr>
            <a:r>
              <a:rPr lang="en-US" sz="1400" b="1" dirty="0"/>
              <a:t>Financial Modeling</a:t>
            </a:r>
          </a:p>
          <a:p>
            <a:pPr marL="0" lvl="1" indent="0">
              <a:buNone/>
            </a:pPr>
            <a:r>
              <a:rPr lang="en-US" sz="1400" dirty="0"/>
              <a:t>Financial modeling involves the use of mathematical models and quantitative analysis to make financial decisions. It requires expertise in statistics, programming, and data analysis.</a:t>
            </a:r>
          </a:p>
          <a:p>
            <a:pPr marL="0" indent="0">
              <a:spcBef>
                <a:spcPts val="2500"/>
              </a:spcBef>
              <a:buNone/>
            </a:pPr>
            <a:r>
              <a:rPr lang="en-US" sz="1400" b="1" dirty="0"/>
              <a:t>Quantitative Analysis</a:t>
            </a:r>
          </a:p>
          <a:p>
            <a:pPr marL="0" lvl="1" indent="0">
              <a:buNone/>
            </a:pPr>
            <a:r>
              <a:rPr lang="en-US" sz="1400" dirty="0"/>
              <a:t>Quantitative analysis is used in finance to identify trends, patterns, and relationships in financial data. It involves the use of statistical and mathematical methods to analyze and interpret financial information.</a:t>
            </a:r>
          </a:p>
          <a:p>
            <a:pPr marL="0" indent="0">
              <a:spcBef>
                <a:spcPts val="2500"/>
              </a:spcBef>
              <a:buNone/>
            </a:pPr>
            <a:r>
              <a:rPr lang="en-US" sz="1400" b="1" dirty="0"/>
              <a:t>Data Analytics in Finance</a:t>
            </a:r>
          </a:p>
          <a:p>
            <a:pPr marL="0" lvl="1" indent="0">
              <a:buNone/>
            </a:pPr>
            <a:r>
              <a:rPr lang="en-US" sz="1400" dirty="0"/>
              <a:t>Data analytics is used in finance to identify trends and patterns in financial data. It involves the use of statistical and mathematical methods to analyze and interpret financial information.</a:t>
            </a:r>
          </a:p>
        </p:txBody>
      </p:sp>
    </p:spTree>
    <p:extLst>
      <p:ext uri="{BB962C8B-B14F-4D97-AF65-F5344CB8AC3E}">
        <p14:creationId xmlns:p14="http://schemas.microsoft.com/office/powerpoint/2010/main" val="3596539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pic>
        <p:nvPicPr>
          <p:cNvPr id="5" name="Content Placeholder 4" descr="Cropped shot of a group of businesspeople looking through some paperwork together in an office">
            <a:extLst>
              <a:ext uri="{FF2B5EF4-FFF2-40B4-BE49-F238E27FC236}">
                <a16:creationId xmlns:a16="http://schemas.microsoft.com/office/drawing/2014/main" id="{FB2CBA09-89D2-4B4B-9F2D-979874FA14FF}"/>
              </a:ext>
            </a:extLst>
          </p:cNvPr>
          <p:cNvPicPr>
            <a:picLocks noGrp="1" noChangeAspect="1"/>
          </p:cNvPicPr>
          <p:nvPr>
            <p:ph sz="half" idx="1"/>
          </p:nvPr>
        </p:nvPicPr>
        <p:blipFill>
          <a:blip r:embed="rId3"/>
          <a:srcRect l="18548" r="17002" b="1"/>
          <a:stretch/>
        </p:blipFill>
        <p:spPr>
          <a:xfrm>
            <a:off x="5958018" y="508090"/>
            <a:ext cx="5709726" cy="5846989"/>
          </a:xfrm>
          <a:prstGeom prst="rect">
            <a:avLst/>
          </a:prstGeom>
        </p:spPr>
      </p:pic>
      <p:sp>
        <p:nvSpPr>
          <p:cNvPr id="2" name="Title 1">
            <a:extLst>
              <a:ext uri="{FF2B5EF4-FFF2-40B4-BE49-F238E27FC236}">
                <a16:creationId xmlns:a16="http://schemas.microsoft.com/office/drawing/2014/main" id="{ED7D990D-FDFA-42A1-C994-D111CEE1DA9F}"/>
              </a:ext>
            </a:extLst>
          </p:cNvPr>
          <p:cNvSpPr>
            <a:spLocks noGrp="1"/>
          </p:cNvSpPr>
          <p:nvPr>
            <p:ph type="title"/>
          </p:nvPr>
        </p:nvSpPr>
        <p:spPr>
          <a:xfrm>
            <a:off x="517871" y="976160"/>
            <a:ext cx="4798200" cy="1463040"/>
          </a:xfrm>
        </p:spPr>
        <p:txBody>
          <a:bodyPr vert="horz" lIns="91440" tIns="45720" rIns="91440" bIns="45720" rtlCol="0" anchor="t">
            <a:normAutofit/>
          </a:bodyPr>
          <a:lstStyle/>
          <a:p>
            <a:pPr>
              <a:lnSpc>
                <a:spcPct val="90000"/>
              </a:lnSpc>
            </a:pPr>
            <a:r>
              <a:rPr lang="en-US" sz="3100"/>
              <a:t>Career Paths and Advancement Opportunities</a:t>
            </a:r>
          </a:p>
        </p:txBody>
      </p:sp>
      <p:sp>
        <p:nvSpPr>
          <p:cNvPr id="4" name="Content Placeholder 3">
            <a:extLst>
              <a:ext uri="{FF2B5EF4-FFF2-40B4-BE49-F238E27FC236}">
                <a16:creationId xmlns:a16="http://schemas.microsoft.com/office/drawing/2014/main" id="{7A7B7033-7916-3ACE-9941-23B13B12026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17871" y="2578608"/>
            <a:ext cx="4672966" cy="3767328"/>
          </a:xfrm>
        </p:spPr>
        <p:txBody>
          <a:bodyPr>
            <a:normAutofit/>
          </a:bodyPr>
          <a:lstStyle/>
          <a:p>
            <a:pPr marL="0" indent="0">
              <a:spcBef>
                <a:spcPts val="2500"/>
              </a:spcBef>
              <a:buNone/>
            </a:pPr>
            <a:r>
              <a:rPr lang="en-US" sz="1400" b="1"/>
              <a:t>Finance Roles</a:t>
            </a:r>
          </a:p>
          <a:p>
            <a:pPr marL="0" lvl="1" indent="0">
              <a:buNone/>
            </a:pPr>
            <a:r>
              <a:rPr lang="en-US" sz="1400"/>
              <a:t>Finance professionals can pursue a variety of roles, such as financial analyst, accountant, or chief financial officer. They can also work in areas such as investment banking, risk management, or corporate finance.</a:t>
            </a:r>
          </a:p>
          <a:p>
            <a:pPr marL="0" indent="0">
              <a:spcBef>
                <a:spcPts val="2500"/>
              </a:spcBef>
              <a:buNone/>
            </a:pPr>
            <a:r>
              <a:rPr lang="en-US" sz="1400" b="1"/>
              <a:t>Advancement Opportunities</a:t>
            </a:r>
          </a:p>
          <a:p>
            <a:pPr marL="0" lvl="1" indent="0">
              <a:buNone/>
            </a:pPr>
            <a:r>
              <a:rPr lang="en-US" sz="1400"/>
              <a:t>Finance professionals have many opportunities for advancement as they gain experience and develop expertise. They can move up the corporate ladder and take on more senior roles, or they can specialize in a particular area and become a subject matter expert.</a:t>
            </a:r>
          </a:p>
        </p:txBody>
      </p:sp>
      <p:sp>
        <p:nvSpPr>
          <p:cNvPr id="18" name="Rectangle 17">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467296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17312623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Thinking progress, searching for idea. Businessman in a black suite with gears (progress symbol) instead of head. From small to medium and big. Arrow pointing from one to another.">
            <a:extLst>
              <a:ext uri="{FF2B5EF4-FFF2-40B4-BE49-F238E27FC236}">
                <a16:creationId xmlns:a16="http://schemas.microsoft.com/office/drawing/2014/main" id="{77A852B0-3F79-49EB-9F0B-C7A4D769FC3E}"/>
              </a:ext>
            </a:extLst>
          </p:cNvPr>
          <p:cNvPicPr>
            <a:picLocks noGrp="1" noChangeAspect="1"/>
          </p:cNvPicPr>
          <p:nvPr>
            <p:ph sz="half" idx="1"/>
          </p:nvPr>
        </p:nvPicPr>
        <p:blipFill>
          <a:blip r:embed="rId3"/>
          <a:srcRect l="11844" r="5391" b="3"/>
          <a:stretch/>
        </p:blipFill>
        <p:spPr>
          <a:xfrm>
            <a:off x="517867" y="2577661"/>
            <a:ext cx="4672584" cy="3768343"/>
          </a:xfrm>
          <a:prstGeom prst="rect">
            <a:avLst/>
          </a:prstGeom>
        </p:spPr>
      </p:pic>
      <p:sp>
        <p:nvSpPr>
          <p:cNvPr id="2" name="Title 1">
            <a:extLst>
              <a:ext uri="{FF2B5EF4-FFF2-40B4-BE49-F238E27FC236}">
                <a16:creationId xmlns:a16="http://schemas.microsoft.com/office/drawing/2014/main" id="{1B7D7C6A-61B7-5FAF-719F-ACF2AE2CCA5C}"/>
              </a:ext>
            </a:extLst>
          </p:cNvPr>
          <p:cNvSpPr>
            <a:spLocks noGrp="1"/>
          </p:cNvSpPr>
          <p:nvPr>
            <p:ph type="title"/>
          </p:nvPr>
        </p:nvSpPr>
        <p:spPr>
          <a:xfrm>
            <a:off x="517867" y="976160"/>
            <a:ext cx="4809314" cy="1447163"/>
          </a:xfrm>
        </p:spPr>
        <p:txBody>
          <a:bodyPr vert="horz" lIns="91440" tIns="45720" rIns="91440" bIns="45720" rtlCol="0" anchor="t">
            <a:normAutofit/>
          </a:bodyPr>
          <a:lstStyle/>
          <a:p>
            <a:pPr>
              <a:lnSpc>
                <a:spcPct val="90000"/>
              </a:lnSpc>
            </a:pPr>
            <a:r>
              <a:rPr lang="en-US" sz="3100"/>
              <a:t>Role of IT Professionals in Business</a:t>
            </a:r>
          </a:p>
        </p:txBody>
      </p:sp>
      <p:sp>
        <p:nvSpPr>
          <p:cNvPr id="4" name="Content Placeholder 3">
            <a:extLst>
              <a:ext uri="{FF2B5EF4-FFF2-40B4-BE49-F238E27FC236}">
                <a16:creationId xmlns:a16="http://schemas.microsoft.com/office/drawing/2014/main" id="{DD6F3A7A-0798-C199-7119-FA206B1C29E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842000" y="1033272"/>
            <a:ext cx="5832133" cy="5312732"/>
          </a:xfrm>
        </p:spPr>
        <p:txBody>
          <a:bodyPr>
            <a:normAutofit/>
          </a:bodyPr>
          <a:lstStyle/>
          <a:p>
            <a:pPr marL="0" indent="0">
              <a:spcBef>
                <a:spcPts val="2500"/>
              </a:spcBef>
              <a:buNone/>
            </a:pPr>
            <a:r>
              <a:rPr lang="en-US" sz="1400" b="1"/>
              <a:t>Technology System Designing</a:t>
            </a:r>
          </a:p>
          <a:p>
            <a:pPr marL="0" lvl="1" indent="0">
              <a:buNone/>
            </a:pPr>
            <a:r>
              <a:rPr lang="en-US" sz="1400"/>
              <a:t>IT professionals design technology systems that support business operations, taking into consideration the company's needs, budget, and security requirements.</a:t>
            </a:r>
          </a:p>
          <a:p>
            <a:pPr marL="0" indent="0">
              <a:spcBef>
                <a:spcPts val="2500"/>
              </a:spcBef>
              <a:buNone/>
            </a:pPr>
            <a:r>
              <a:rPr lang="en-US" sz="1400" b="1"/>
              <a:t>System Implementation and Maintenance</a:t>
            </a:r>
          </a:p>
          <a:p>
            <a:pPr marL="0" lvl="1" indent="0">
              <a:buNone/>
            </a:pPr>
            <a:r>
              <a:rPr lang="en-US" sz="1400"/>
              <a:t>IT professionals are responsible for implementing and maintaining technology systems to ensure they function efficiently and securely. This includes updating software and hardware, and testing systems for vulnerabilities and reliability.</a:t>
            </a:r>
          </a:p>
          <a:p>
            <a:pPr marL="0" indent="0">
              <a:spcBef>
                <a:spcPts val="2500"/>
              </a:spcBef>
              <a:buNone/>
            </a:pPr>
            <a:r>
              <a:rPr lang="en-US" sz="1400" b="1"/>
              <a:t>Technical Support and Troubleshooting</a:t>
            </a:r>
          </a:p>
          <a:p>
            <a:pPr marL="0" lvl="1" indent="0">
              <a:buNone/>
            </a:pPr>
            <a:r>
              <a:rPr lang="en-US" sz="1400"/>
              <a:t>IT professionals provide technical support and troubleshooting to ensure that systems are reliable and secure. They diagnose and resolve problems and provide advice and guidance to users about how to use technology effectively.</a:t>
            </a:r>
          </a:p>
        </p:txBody>
      </p:sp>
      <p:sp>
        <p:nvSpPr>
          <p:cNvPr id="18" name="Rectangle 17">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467258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34402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pic>
        <p:nvPicPr>
          <p:cNvPr id="5" name="Content Placeholder 4" descr="People working on a computer">
            <a:extLst>
              <a:ext uri="{FF2B5EF4-FFF2-40B4-BE49-F238E27FC236}">
                <a16:creationId xmlns:a16="http://schemas.microsoft.com/office/drawing/2014/main" id="{2C3D110C-C391-4D25-9E4F-51BA38F9FA7E}"/>
              </a:ext>
            </a:extLst>
          </p:cNvPr>
          <p:cNvPicPr>
            <a:picLocks noGrp="1" noChangeAspect="1"/>
          </p:cNvPicPr>
          <p:nvPr>
            <p:ph sz="half" idx="1"/>
          </p:nvPr>
        </p:nvPicPr>
        <p:blipFill>
          <a:blip r:embed="rId3"/>
          <a:srcRect l="22545" r="12272" b="1"/>
          <a:stretch/>
        </p:blipFill>
        <p:spPr>
          <a:xfrm>
            <a:off x="5958018" y="508090"/>
            <a:ext cx="5709726" cy="5846989"/>
          </a:xfrm>
          <a:prstGeom prst="rect">
            <a:avLst/>
          </a:prstGeom>
        </p:spPr>
      </p:pic>
      <p:sp>
        <p:nvSpPr>
          <p:cNvPr id="2" name="Title 1">
            <a:extLst>
              <a:ext uri="{FF2B5EF4-FFF2-40B4-BE49-F238E27FC236}">
                <a16:creationId xmlns:a16="http://schemas.microsoft.com/office/drawing/2014/main" id="{9D309F03-ADB4-16AC-4A5D-D689E2ED9FD1}"/>
              </a:ext>
            </a:extLst>
          </p:cNvPr>
          <p:cNvSpPr>
            <a:spLocks noGrp="1"/>
          </p:cNvSpPr>
          <p:nvPr>
            <p:ph type="title"/>
          </p:nvPr>
        </p:nvSpPr>
        <p:spPr>
          <a:xfrm>
            <a:off x="517871" y="976160"/>
            <a:ext cx="4798200" cy="1463040"/>
          </a:xfrm>
        </p:spPr>
        <p:txBody>
          <a:bodyPr vert="horz" lIns="91440" tIns="45720" rIns="91440" bIns="45720" rtlCol="0" anchor="t">
            <a:normAutofit/>
          </a:bodyPr>
          <a:lstStyle/>
          <a:p>
            <a:r>
              <a:rPr lang="en-US" sz="4100"/>
              <a:t>Essential Skills and Qualifications</a:t>
            </a:r>
          </a:p>
        </p:txBody>
      </p:sp>
      <p:sp>
        <p:nvSpPr>
          <p:cNvPr id="4" name="Content Placeholder 3">
            <a:extLst>
              <a:ext uri="{FF2B5EF4-FFF2-40B4-BE49-F238E27FC236}">
                <a16:creationId xmlns:a16="http://schemas.microsoft.com/office/drawing/2014/main" id="{0BE61029-02B3-0162-BDA4-F74603E01B8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17871" y="2578608"/>
            <a:ext cx="4672966" cy="3767328"/>
          </a:xfrm>
        </p:spPr>
        <p:txBody>
          <a:bodyPr>
            <a:normAutofit/>
          </a:bodyPr>
          <a:lstStyle/>
          <a:p>
            <a:pPr marL="0" indent="0">
              <a:spcBef>
                <a:spcPts val="2500"/>
              </a:spcBef>
              <a:buNone/>
            </a:pPr>
            <a:r>
              <a:rPr lang="en-US" sz="1400" b="1"/>
              <a:t>Technical Skills</a:t>
            </a:r>
          </a:p>
          <a:p>
            <a:pPr marL="0" lvl="1" indent="0">
              <a:buNone/>
            </a:pPr>
            <a:r>
              <a:rPr lang="en-US" sz="1400"/>
              <a:t>IT professionals need to have strong technical skills, including proficiency in programming languages, databases, and network systems, to perform their job effectively.</a:t>
            </a:r>
          </a:p>
          <a:p>
            <a:pPr marL="0" indent="0">
              <a:spcBef>
                <a:spcPts val="2500"/>
              </a:spcBef>
              <a:buNone/>
            </a:pPr>
            <a:r>
              <a:rPr lang="en-US" sz="1400" b="1"/>
              <a:t>IT Tools and Software</a:t>
            </a:r>
          </a:p>
          <a:p>
            <a:pPr marL="0" lvl="1" indent="0">
              <a:buNone/>
            </a:pPr>
            <a:r>
              <a:rPr lang="en-US" sz="1400"/>
              <a:t>IT professionals need to be proficient in using various IT tools and software, such as project management software, version control systems, and software development tools.</a:t>
            </a:r>
          </a:p>
        </p:txBody>
      </p:sp>
      <p:sp>
        <p:nvSpPr>
          <p:cNvPr id="18" name="Rectangle 17">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467296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18241453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Latin students with face masks sitting in line and showing the screen of their laptop computers.">
            <a:extLst>
              <a:ext uri="{FF2B5EF4-FFF2-40B4-BE49-F238E27FC236}">
                <a16:creationId xmlns:a16="http://schemas.microsoft.com/office/drawing/2014/main" id="{A1037E5B-6093-4A9C-AB86-C1A3223EB97F}"/>
              </a:ext>
            </a:extLst>
          </p:cNvPr>
          <p:cNvPicPr>
            <a:picLocks noGrp="1" noChangeAspect="1"/>
          </p:cNvPicPr>
          <p:nvPr>
            <p:ph sz="half" idx="1"/>
          </p:nvPr>
        </p:nvPicPr>
        <p:blipFill>
          <a:blip r:embed="rId3"/>
          <a:srcRect l="43393" r="30934"/>
          <a:stretch/>
        </p:blipFill>
        <p:spPr>
          <a:xfrm>
            <a:off x="517869" y="508091"/>
            <a:ext cx="4221911" cy="5837918"/>
          </a:xfrm>
          <a:prstGeom prst="rect">
            <a:avLst/>
          </a:prstGeom>
        </p:spPr>
      </p:pic>
      <p:sp>
        <p:nvSpPr>
          <p:cNvPr id="2" name="Title 1">
            <a:extLst>
              <a:ext uri="{FF2B5EF4-FFF2-40B4-BE49-F238E27FC236}">
                <a16:creationId xmlns:a16="http://schemas.microsoft.com/office/drawing/2014/main" id="{FC7BD2B7-F37F-5B5E-D45E-4566604ED790}"/>
              </a:ext>
            </a:extLst>
          </p:cNvPr>
          <p:cNvSpPr>
            <a:spLocks noGrp="1"/>
          </p:cNvSpPr>
          <p:nvPr>
            <p:ph type="title"/>
          </p:nvPr>
        </p:nvSpPr>
        <p:spPr>
          <a:xfrm>
            <a:off x="5438762" y="976160"/>
            <a:ext cx="6232310" cy="1463040"/>
          </a:xfrm>
        </p:spPr>
        <p:txBody>
          <a:bodyPr vert="horz" lIns="91440" tIns="45720" rIns="91440" bIns="45720" rtlCol="0" anchor="t">
            <a:normAutofit/>
          </a:bodyPr>
          <a:lstStyle/>
          <a:p>
            <a:pPr>
              <a:lnSpc>
                <a:spcPct val="90000"/>
              </a:lnSpc>
            </a:pPr>
            <a:r>
              <a:rPr lang="en-US" sz="3400"/>
              <a:t>Career Paths and Advancement Opportunities</a:t>
            </a:r>
          </a:p>
        </p:txBody>
      </p:sp>
      <p:sp>
        <p:nvSpPr>
          <p:cNvPr id="4" name="Content Placeholder 3">
            <a:extLst>
              <a:ext uri="{FF2B5EF4-FFF2-40B4-BE49-F238E27FC236}">
                <a16:creationId xmlns:a16="http://schemas.microsoft.com/office/drawing/2014/main" id="{E3BF7048-6C7C-606F-216C-DFB9BF246CE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8775" y="2577871"/>
            <a:ext cx="6232310" cy="3768137"/>
          </a:xfrm>
        </p:spPr>
        <p:txBody>
          <a:bodyPr>
            <a:normAutofit/>
          </a:bodyPr>
          <a:lstStyle/>
          <a:p>
            <a:pPr marL="0" indent="0">
              <a:lnSpc>
                <a:spcPct val="100000"/>
              </a:lnSpc>
              <a:spcBef>
                <a:spcPts val="2500"/>
              </a:spcBef>
              <a:buNone/>
            </a:pPr>
            <a:r>
              <a:rPr lang="en-US" sz="1400" b="1"/>
              <a:t>Computer Programming</a:t>
            </a:r>
          </a:p>
          <a:p>
            <a:pPr marL="0" lvl="1" indent="0">
              <a:lnSpc>
                <a:spcPct val="100000"/>
              </a:lnSpc>
              <a:buNone/>
            </a:pPr>
            <a:r>
              <a:rPr lang="en-US" sz="1400"/>
              <a:t>Computer programmers write and test code that allows computer applications and software programs to function properly. They also develop, design, and maintain software applications.</a:t>
            </a:r>
          </a:p>
          <a:p>
            <a:pPr marL="0" indent="0">
              <a:lnSpc>
                <a:spcPct val="100000"/>
              </a:lnSpc>
              <a:spcBef>
                <a:spcPts val="2500"/>
              </a:spcBef>
              <a:buNone/>
            </a:pPr>
            <a:r>
              <a:rPr lang="en-US" sz="1400" b="1"/>
              <a:t>Cybersecurity</a:t>
            </a:r>
          </a:p>
          <a:p>
            <a:pPr marL="0" lvl="1" indent="0">
              <a:lnSpc>
                <a:spcPct val="100000"/>
              </a:lnSpc>
              <a:buNone/>
            </a:pPr>
            <a:r>
              <a:rPr lang="en-US" sz="1400"/>
              <a:t>Cybersecurity professionals work to protect computer networks and systems from unauthorized access, cyberattacks, and other security breaches. They also develop and implement security measures and protocols to safeguard data and information.</a:t>
            </a:r>
          </a:p>
          <a:p>
            <a:pPr marL="0" indent="0">
              <a:lnSpc>
                <a:spcPct val="100000"/>
              </a:lnSpc>
              <a:spcBef>
                <a:spcPts val="2500"/>
              </a:spcBef>
              <a:buNone/>
            </a:pPr>
            <a:r>
              <a:rPr lang="en-US" sz="1400" b="1"/>
              <a:t>Data Analytics</a:t>
            </a:r>
          </a:p>
          <a:p>
            <a:pPr marL="0" lvl="1" indent="0">
              <a:lnSpc>
                <a:spcPct val="100000"/>
              </a:lnSpc>
              <a:buNone/>
            </a:pPr>
            <a:r>
              <a:rPr lang="en-US" sz="1400"/>
              <a:t>Data analysts collect, analyze, and interpret complex data sets using specialized tools and techniques. They also develop and maintain databases and data systems to ensure accuracy and reliability of data and information.</a:t>
            </a:r>
          </a:p>
        </p:txBody>
      </p:sp>
      <p:sp>
        <p:nvSpPr>
          <p:cNvPr id="18" name="Freeform: Shape 17">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2383924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Portrait of a focused young programmer working on his computer in the office during the night">
            <a:extLst>
              <a:ext uri="{FF2B5EF4-FFF2-40B4-BE49-F238E27FC236}">
                <a16:creationId xmlns:a16="http://schemas.microsoft.com/office/drawing/2014/main" id="{8DCF4B89-4658-492D-A938-D54E28D8CFDD}"/>
              </a:ext>
            </a:extLst>
          </p:cNvPr>
          <p:cNvPicPr>
            <a:picLocks noGrp="1" noChangeAspect="1"/>
          </p:cNvPicPr>
          <p:nvPr>
            <p:ph sz="half" idx="1"/>
          </p:nvPr>
        </p:nvPicPr>
        <p:blipFill>
          <a:blip r:embed="rId3"/>
          <a:srcRect r="-2" b="1295"/>
          <a:stretch/>
        </p:blipFill>
        <p:spPr>
          <a:xfrm>
            <a:off x="7345680" y="10"/>
            <a:ext cx="4846320" cy="6857990"/>
          </a:xfrm>
          <a:prstGeom prst="rect">
            <a:avLst/>
          </a:prstGeom>
        </p:spPr>
      </p:pic>
      <p:sp>
        <p:nvSpPr>
          <p:cNvPr id="2" name="Title 1">
            <a:extLst>
              <a:ext uri="{FF2B5EF4-FFF2-40B4-BE49-F238E27FC236}">
                <a16:creationId xmlns:a16="http://schemas.microsoft.com/office/drawing/2014/main" id="{62BBA035-3CFF-14D8-BE75-9C9391AC291F}"/>
              </a:ext>
            </a:extLst>
          </p:cNvPr>
          <p:cNvSpPr>
            <a:spLocks noGrp="1"/>
          </p:cNvSpPr>
          <p:nvPr>
            <p:ph type="title"/>
          </p:nvPr>
        </p:nvSpPr>
        <p:spPr>
          <a:xfrm>
            <a:off x="612648" y="600075"/>
            <a:ext cx="6035040" cy="1529932"/>
          </a:xfrm>
        </p:spPr>
        <p:txBody>
          <a:bodyPr vert="horz" lIns="91440" tIns="45720" rIns="91440" bIns="45720" rtlCol="0" anchor="b">
            <a:normAutofit fontScale="90000"/>
          </a:bodyPr>
          <a:lstStyle/>
          <a:p>
            <a:r>
              <a:rPr lang="en-US" b="1" kern="1200" dirty="0">
                <a:solidFill>
                  <a:schemeClr val="tx1"/>
                </a:solidFill>
                <a:latin typeface="+mj-lt"/>
                <a:ea typeface="+mj-ea"/>
                <a:cs typeface="+mj-cs"/>
              </a:rPr>
              <a:t>Technology </a:t>
            </a:r>
            <a:r>
              <a:rPr lang="en-US" dirty="0"/>
              <a:t>i</a:t>
            </a:r>
            <a:r>
              <a:rPr lang="en-US" b="1" kern="1200" dirty="0">
                <a:solidFill>
                  <a:schemeClr val="tx1"/>
                </a:solidFill>
                <a:latin typeface="+mj-lt"/>
                <a:ea typeface="+mj-ea"/>
                <a:cs typeface="+mj-cs"/>
              </a:rPr>
              <a:t>n Modern Business Operations</a:t>
            </a:r>
          </a:p>
        </p:txBody>
      </p:sp>
      <p:sp>
        <p:nvSpPr>
          <p:cNvPr id="4" name="Content Placeholder 3">
            <a:extLst>
              <a:ext uri="{FF2B5EF4-FFF2-40B4-BE49-F238E27FC236}">
                <a16:creationId xmlns:a16="http://schemas.microsoft.com/office/drawing/2014/main" id="{CD6AD626-023B-BCA5-0D9B-912354B1323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8" y="2212848"/>
            <a:ext cx="6035040" cy="4096512"/>
          </a:xfrm>
        </p:spPr>
        <p:txBody>
          <a:bodyPr>
            <a:normAutofit/>
          </a:bodyPr>
          <a:lstStyle/>
          <a:p>
            <a:pPr marL="0" indent="0">
              <a:spcBef>
                <a:spcPts val="2500"/>
              </a:spcBef>
              <a:buNone/>
            </a:pPr>
            <a:r>
              <a:rPr lang="en-US" sz="1400" b="1" dirty="0"/>
              <a:t>Automation</a:t>
            </a:r>
          </a:p>
          <a:p>
            <a:pPr marL="0" lvl="1" indent="0">
              <a:buNone/>
            </a:pPr>
            <a:r>
              <a:rPr lang="en-US" sz="1400" dirty="0"/>
              <a:t>The use of artificial intelligence and machine learning has enabled businesses to automate repetitive and time-consuming tasks, leading to improved efficiency and reduced costs.</a:t>
            </a:r>
          </a:p>
          <a:p>
            <a:pPr marL="0" indent="0">
              <a:spcBef>
                <a:spcPts val="2500"/>
              </a:spcBef>
              <a:buNone/>
            </a:pPr>
            <a:r>
              <a:rPr lang="en-US" sz="1400" b="1" dirty="0"/>
              <a:t>Cloud-Based Technologies</a:t>
            </a:r>
          </a:p>
          <a:p>
            <a:pPr marL="0" lvl="1" indent="0">
              <a:buNone/>
            </a:pPr>
            <a:r>
              <a:rPr lang="en-US" sz="1400" dirty="0"/>
              <a:t>The use of cloud-based technologies has transformed the way businesses store, share, and access data. It has also enabled businesses to collaborate more effectively and work remotely.</a:t>
            </a:r>
          </a:p>
          <a:p>
            <a:pPr marL="0" indent="0">
              <a:spcBef>
                <a:spcPts val="2500"/>
              </a:spcBef>
              <a:buNone/>
            </a:pPr>
            <a:r>
              <a:rPr lang="en-US" sz="1400" b="1" dirty="0"/>
              <a:t>New Challenges and Opportunities</a:t>
            </a:r>
          </a:p>
          <a:p>
            <a:pPr marL="0" lvl="1" indent="0">
              <a:buNone/>
            </a:pPr>
            <a:r>
              <a:rPr lang="en-US" sz="1400" dirty="0"/>
              <a:t>Technology has created new challenges and opportunities for businesses, ranging from cybersecurity threats to the development of new business models and revenue streams.</a:t>
            </a:r>
          </a:p>
        </p:txBody>
      </p:sp>
    </p:spTree>
    <p:extLst>
      <p:ext uri="{BB962C8B-B14F-4D97-AF65-F5344CB8AC3E}">
        <p14:creationId xmlns:p14="http://schemas.microsoft.com/office/powerpoint/2010/main" val="15866950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Content Placeholder 4" descr="Woman using a laptop">
            <a:extLst>
              <a:ext uri="{FF2B5EF4-FFF2-40B4-BE49-F238E27FC236}">
                <a16:creationId xmlns:a16="http://schemas.microsoft.com/office/drawing/2014/main" id="{4CF6F8E8-9A09-4B94-9E36-3A3656684F68}"/>
              </a:ext>
            </a:extLst>
          </p:cNvPr>
          <p:cNvPicPr>
            <a:picLocks noGrp="1" noChangeAspect="1"/>
          </p:cNvPicPr>
          <p:nvPr>
            <p:ph sz="half" idx="1"/>
          </p:nvPr>
        </p:nvPicPr>
        <p:blipFill>
          <a:blip r:embed="rId3"/>
          <a:srcRect t="22104" r="1" b="597"/>
          <a:stretch/>
        </p:blipFill>
        <p:spPr>
          <a:xfrm>
            <a:off x="517864" y="1863633"/>
            <a:ext cx="8687096" cy="4482371"/>
          </a:xfrm>
          <a:prstGeom prst="rect">
            <a:avLst/>
          </a:prstGeom>
        </p:spPr>
      </p:pic>
      <p:sp>
        <p:nvSpPr>
          <p:cNvPr id="2" name="Title 1">
            <a:extLst>
              <a:ext uri="{FF2B5EF4-FFF2-40B4-BE49-F238E27FC236}">
                <a16:creationId xmlns:a16="http://schemas.microsoft.com/office/drawing/2014/main" id="{D6290BD1-EA3B-081A-B9F2-8D974202D888}"/>
              </a:ext>
            </a:extLst>
          </p:cNvPr>
          <p:cNvSpPr>
            <a:spLocks noGrp="1"/>
          </p:cNvSpPr>
          <p:nvPr>
            <p:ph type="title"/>
          </p:nvPr>
        </p:nvSpPr>
        <p:spPr>
          <a:xfrm>
            <a:off x="517865" y="976160"/>
            <a:ext cx="8686800" cy="813063"/>
          </a:xfrm>
        </p:spPr>
        <p:txBody>
          <a:bodyPr vert="horz" lIns="91440" tIns="45720" rIns="91440" bIns="45720" rtlCol="0" anchor="t">
            <a:normAutofit/>
          </a:bodyPr>
          <a:lstStyle/>
          <a:p>
            <a:pPr>
              <a:lnSpc>
                <a:spcPct val="90000"/>
              </a:lnSpc>
            </a:pPr>
            <a:r>
              <a:rPr lang="en-US" sz="3100"/>
              <a:t>Combining Accounting, Finance, and IT Skills</a:t>
            </a:r>
          </a:p>
        </p:txBody>
      </p:sp>
      <p:sp>
        <p:nvSpPr>
          <p:cNvPr id="4" name="Content Placeholder 3">
            <a:extLst>
              <a:ext uri="{FF2B5EF4-FFF2-40B4-BE49-F238E27FC236}">
                <a16:creationId xmlns:a16="http://schemas.microsoft.com/office/drawing/2014/main" id="{D08F0F05-9148-D137-7EF5-20C5A6281A5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631680" y="1863632"/>
            <a:ext cx="2042449" cy="4482371"/>
          </a:xfrm>
        </p:spPr>
        <p:txBody>
          <a:bodyPr>
            <a:normAutofit/>
          </a:bodyPr>
          <a:lstStyle/>
          <a:p>
            <a:pPr marL="0" indent="0">
              <a:spcBef>
                <a:spcPts val="2500"/>
              </a:spcBef>
              <a:buNone/>
            </a:pPr>
            <a:endParaRPr lang="en-US" sz="1400" b="1"/>
          </a:p>
          <a:p>
            <a:pPr marL="0" lvl="1" indent="0">
              <a:buNone/>
            </a:pPr>
            <a:r>
              <a:rPr lang="en-US" sz="1400"/>
              <a:t>Professionals who have skills in accounting, finance, and IT can be valuable assets to businesses. They can help companies develop financial systems, manage data analytics, and make informed financial decisions.</a:t>
            </a:r>
          </a:p>
        </p:txBody>
      </p:sp>
      <p:sp>
        <p:nvSpPr>
          <p:cNvPr id="18" name="Rectangle 17">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5" y="508090"/>
            <a:ext cx="811123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0" name="Freeform: Shape 19">
            <a:extLst>
              <a:ext uri="{FF2B5EF4-FFF2-40B4-BE49-F238E27FC236}">
                <a16:creationId xmlns:a16="http://schemas.microsoft.com/office/drawing/2014/main" id="{E94EA6C1-5B73-CB10-F9FB-B671500C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868680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3542481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6D16C4DE-5FF1-8D34-BBA1-FC43F3155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pic>
        <p:nvPicPr>
          <p:cNvPr id="5" name="Content Placeholder 4" descr="Digital security concept on binary data code">
            <a:extLst>
              <a:ext uri="{FF2B5EF4-FFF2-40B4-BE49-F238E27FC236}">
                <a16:creationId xmlns:a16="http://schemas.microsoft.com/office/drawing/2014/main" id="{23BAB238-85C7-4D02-BF04-A2CAB37318E3}"/>
              </a:ext>
            </a:extLst>
          </p:cNvPr>
          <p:cNvPicPr>
            <a:picLocks noGrp="1" noChangeAspect="1"/>
          </p:cNvPicPr>
          <p:nvPr>
            <p:ph sz="half" idx="1"/>
          </p:nvPr>
        </p:nvPicPr>
        <p:blipFill>
          <a:blip r:embed="rId3"/>
          <a:srcRect r="24187" b="-3"/>
          <a:stretch/>
        </p:blipFill>
        <p:spPr>
          <a:xfrm>
            <a:off x="517871" y="2963333"/>
            <a:ext cx="3419178" cy="3382603"/>
          </a:xfrm>
          <a:prstGeom prst="rect">
            <a:avLst/>
          </a:prstGeom>
        </p:spPr>
      </p:pic>
      <p:sp>
        <p:nvSpPr>
          <p:cNvPr id="2" name="Title 1">
            <a:extLst>
              <a:ext uri="{FF2B5EF4-FFF2-40B4-BE49-F238E27FC236}">
                <a16:creationId xmlns:a16="http://schemas.microsoft.com/office/drawing/2014/main" id="{259F6E4D-C33A-10D5-EF3F-DB0634C43490}"/>
              </a:ext>
            </a:extLst>
          </p:cNvPr>
          <p:cNvSpPr>
            <a:spLocks noGrp="1"/>
          </p:cNvSpPr>
          <p:nvPr>
            <p:ph type="title"/>
          </p:nvPr>
        </p:nvSpPr>
        <p:spPr>
          <a:xfrm>
            <a:off x="521208" y="976160"/>
            <a:ext cx="4042325" cy="1776189"/>
          </a:xfrm>
        </p:spPr>
        <p:txBody>
          <a:bodyPr vert="horz" lIns="91440" tIns="45720" rIns="91440" bIns="45720" rtlCol="0" anchor="t">
            <a:normAutofit/>
          </a:bodyPr>
          <a:lstStyle/>
          <a:p>
            <a:pPr>
              <a:lnSpc>
                <a:spcPct val="90000"/>
              </a:lnSpc>
            </a:pPr>
            <a:r>
              <a:rPr lang="en-US" sz="4000" dirty="0"/>
              <a:t>Interdisciplinary Roles</a:t>
            </a:r>
          </a:p>
        </p:txBody>
      </p:sp>
      <p:sp>
        <p:nvSpPr>
          <p:cNvPr id="4" name="Content Placeholder 3">
            <a:extLst>
              <a:ext uri="{FF2B5EF4-FFF2-40B4-BE49-F238E27FC236}">
                <a16:creationId xmlns:a16="http://schemas.microsoft.com/office/drawing/2014/main" id="{07E5BF2F-3A5D-4EF3-EBB2-1C1FD39A436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563533" y="1036320"/>
            <a:ext cx="7103872" cy="5309615"/>
          </a:xfrm>
        </p:spPr>
        <p:txBody>
          <a:bodyPr>
            <a:normAutofit/>
          </a:bodyPr>
          <a:lstStyle/>
          <a:p>
            <a:pPr marL="0" indent="0">
              <a:spcBef>
                <a:spcPts val="2500"/>
              </a:spcBef>
              <a:buNone/>
            </a:pPr>
            <a:r>
              <a:rPr lang="en-US" sz="1400" b="1" dirty="0"/>
              <a:t>Interdisciplinary Skills</a:t>
            </a:r>
          </a:p>
          <a:p>
            <a:pPr marL="0" lvl="1" indent="0">
              <a:buNone/>
            </a:pPr>
            <a:r>
              <a:rPr lang="en-US" sz="1400" dirty="0"/>
              <a:t>As technology continues to evolve, the demand for professionals with interdisciplinary skills is increasing. Businesses are looking for individuals who possess both technical and non-technical skills, such as communication, problem-solving, and critical thinking. They will be in high demand with opportunities for growth and advancement.</a:t>
            </a:r>
          </a:p>
          <a:p>
            <a:pPr marL="0" indent="0">
              <a:spcBef>
                <a:spcPts val="2500"/>
              </a:spcBef>
              <a:buNone/>
            </a:pPr>
            <a:r>
              <a:rPr lang="en-US" sz="1400" b="1" dirty="0"/>
              <a:t>Financial Data Management</a:t>
            </a:r>
          </a:p>
          <a:p>
            <a:pPr marL="0" lvl="1" indent="0">
              <a:buNone/>
            </a:pPr>
            <a:r>
              <a:rPr lang="en-US" sz="1400" dirty="0"/>
              <a:t>The ability to manage and analyze complex financial data is becoming increasingly important in today's business world. Professionals with expertise in financial data management are in high demand.</a:t>
            </a:r>
          </a:p>
          <a:p>
            <a:pPr marL="0" indent="0">
              <a:spcBef>
                <a:spcPts val="2500"/>
              </a:spcBef>
              <a:buNone/>
            </a:pPr>
            <a:r>
              <a:rPr lang="en-US" sz="1400" b="1" dirty="0"/>
              <a:t>Financial Software Development</a:t>
            </a:r>
          </a:p>
          <a:p>
            <a:pPr marL="0" lvl="1" indent="0">
              <a:buNone/>
            </a:pPr>
            <a:r>
              <a:rPr lang="en-US" sz="1400" dirty="0"/>
              <a:t>The development of financial software is a growing field that requires specialized skills. Software developers with knowledge of financial systems and programming languages are highly sought after.</a:t>
            </a:r>
          </a:p>
          <a:p>
            <a:pPr marL="0" indent="0">
              <a:spcBef>
                <a:spcPts val="2500"/>
              </a:spcBef>
              <a:buNone/>
            </a:pPr>
            <a:r>
              <a:rPr lang="en-US" sz="1400" b="1" dirty="0"/>
              <a:t>Cybersecurity Measures</a:t>
            </a:r>
          </a:p>
          <a:p>
            <a:pPr marL="0" lvl="1" indent="0">
              <a:buNone/>
            </a:pPr>
            <a:r>
              <a:rPr lang="en-US" sz="1400" dirty="0"/>
              <a:t>As cyber threats continue to grow, the need for cybersecurity professionals is rising. Businesses are looking for individuals who can implement effective cybersecurity measures to protect their data and systems.</a:t>
            </a:r>
          </a:p>
        </p:txBody>
      </p:sp>
      <p:sp>
        <p:nvSpPr>
          <p:cNvPr id="18" name="Rectangle 17">
            <a:extLst>
              <a:ext uri="{FF2B5EF4-FFF2-40B4-BE49-F238E27FC236}">
                <a16:creationId xmlns:a16="http://schemas.microsoft.com/office/drawing/2014/main" id="{06695334-1C63-71B0-DABC-EFEFD76F19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3422011"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16824931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ropped shot of a young computer programmer looking through data">
            <a:extLst>
              <a:ext uri="{FF2B5EF4-FFF2-40B4-BE49-F238E27FC236}">
                <a16:creationId xmlns:a16="http://schemas.microsoft.com/office/drawing/2014/main" id="{697511B4-9FB0-4649-B352-E453C45BFA07}"/>
              </a:ext>
            </a:extLst>
          </p:cNvPr>
          <p:cNvPicPr>
            <a:picLocks noGrp="1" noChangeAspect="1"/>
          </p:cNvPicPr>
          <p:nvPr>
            <p:ph sz="half" idx="1"/>
          </p:nvPr>
        </p:nvPicPr>
        <p:blipFill>
          <a:blip r:embed="rId3"/>
          <a:srcRect l="34624" r="8918" b="-1"/>
          <a:stretch/>
        </p:blipFill>
        <p:spPr>
          <a:xfrm>
            <a:off x="5818632" y="-1"/>
            <a:ext cx="6373368" cy="6857999"/>
          </a:xfrm>
          <a:prstGeom prst="rect">
            <a:avLst/>
          </a:prstGeom>
        </p:spPr>
      </p:pic>
      <p:sp>
        <p:nvSpPr>
          <p:cNvPr id="2" name="Title 1">
            <a:extLst>
              <a:ext uri="{FF2B5EF4-FFF2-40B4-BE49-F238E27FC236}">
                <a16:creationId xmlns:a16="http://schemas.microsoft.com/office/drawing/2014/main" id="{4005635B-9755-33E3-7455-BE7A22A9C254}"/>
              </a:ext>
            </a:extLst>
          </p:cNvPr>
          <p:cNvSpPr>
            <a:spLocks noGrp="1"/>
          </p:cNvSpPr>
          <p:nvPr>
            <p:ph type="title"/>
          </p:nvPr>
        </p:nvSpPr>
        <p:spPr>
          <a:xfrm>
            <a:off x="614680" y="603503"/>
            <a:ext cx="4361688" cy="2229343"/>
          </a:xfrm>
        </p:spPr>
        <p:txBody>
          <a:bodyPr vert="horz" lIns="91440" tIns="45720" rIns="91440" bIns="45720" rtlCol="0" anchor="b">
            <a:normAutofit fontScale="90000"/>
          </a:bodyPr>
          <a:lstStyle/>
          <a:p>
            <a:r>
              <a:rPr lang="en-US" b="1" kern="1200" dirty="0">
                <a:solidFill>
                  <a:schemeClr val="tx1"/>
                </a:solidFill>
                <a:latin typeface="+mj-lt"/>
                <a:ea typeface="+mj-ea"/>
                <a:cs typeface="+mj-cs"/>
              </a:rPr>
              <a:t>High Demand and Job Security</a:t>
            </a:r>
          </a:p>
        </p:txBody>
      </p:sp>
      <p:sp>
        <p:nvSpPr>
          <p:cNvPr id="4" name="Content Placeholder 3">
            <a:extLst>
              <a:ext uri="{FF2B5EF4-FFF2-40B4-BE49-F238E27FC236}">
                <a16:creationId xmlns:a16="http://schemas.microsoft.com/office/drawing/2014/main" id="{26062F2A-8EDD-2771-848D-FF82A486B17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4679" y="2886634"/>
            <a:ext cx="4361688" cy="3422725"/>
          </a:xfrm>
        </p:spPr>
        <p:txBody>
          <a:bodyPr>
            <a:normAutofit/>
          </a:bodyPr>
          <a:lstStyle/>
          <a:p>
            <a:pPr marL="0" indent="0">
              <a:spcBef>
                <a:spcPts val="2500"/>
              </a:spcBef>
              <a:buNone/>
            </a:pPr>
            <a:r>
              <a:rPr lang="en-US" sz="1400" b="1" dirty="0"/>
              <a:t>STEM Skills are in High Demand</a:t>
            </a:r>
          </a:p>
          <a:p>
            <a:pPr marL="0" lvl="1" indent="0">
              <a:buNone/>
            </a:pPr>
            <a:r>
              <a:rPr lang="en-US" sz="1400" dirty="0"/>
              <a:t>Individuals with STEM skills are highly sought after in the business world, creating a high level of job security. Businesses require these skills to remain competitive in today's market.</a:t>
            </a:r>
          </a:p>
          <a:p>
            <a:pPr marL="0" indent="0">
              <a:spcBef>
                <a:spcPts val="2500"/>
              </a:spcBef>
              <a:buNone/>
            </a:pPr>
            <a:r>
              <a:rPr lang="en-US" sz="1400" b="1" dirty="0"/>
              <a:t>Essential STEM Skills</a:t>
            </a:r>
          </a:p>
          <a:p>
            <a:pPr marL="0" lvl="1" indent="0">
              <a:buNone/>
            </a:pPr>
            <a:r>
              <a:rPr lang="en-US" sz="1400" dirty="0"/>
              <a:t>STEM skills are essential in modern business operations and are required for businesses to remain competitive. These skills include critical thinking, problem-solving, and data analysis.</a:t>
            </a:r>
          </a:p>
        </p:txBody>
      </p:sp>
    </p:spTree>
    <p:extLst>
      <p:ext uri="{BB962C8B-B14F-4D97-AF65-F5344CB8AC3E}">
        <p14:creationId xmlns:p14="http://schemas.microsoft.com/office/powerpoint/2010/main" val="13876942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ndroid inside digital environment">
            <a:extLst>
              <a:ext uri="{FF2B5EF4-FFF2-40B4-BE49-F238E27FC236}">
                <a16:creationId xmlns:a16="http://schemas.microsoft.com/office/drawing/2014/main" id="{5F39D7DD-1B3C-4059-BB41-9520EF1C2404}"/>
              </a:ext>
            </a:extLst>
          </p:cNvPr>
          <p:cNvPicPr>
            <a:picLocks noGrp="1" noChangeAspect="1"/>
          </p:cNvPicPr>
          <p:nvPr>
            <p:ph sz="half" idx="1"/>
          </p:nvPr>
        </p:nvPicPr>
        <p:blipFill>
          <a:blip r:embed="rId3"/>
          <a:srcRect l="20834" r="26891"/>
          <a:stretch/>
        </p:blipFill>
        <p:spPr>
          <a:xfrm>
            <a:off x="5818632" y="-1"/>
            <a:ext cx="6373368" cy="6857999"/>
          </a:xfrm>
          <a:prstGeom prst="rect">
            <a:avLst/>
          </a:prstGeom>
        </p:spPr>
      </p:pic>
      <p:sp>
        <p:nvSpPr>
          <p:cNvPr id="2" name="Title 1">
            <a:extLst>
              <a:ext uri="{FF2B5EF4-FFF2-40B4-BE49-F238E27FC236}">
                <a16:creationId xmlns:a16="http://schemas.microsoft.com/office/drawing/2014/main" id="{A58CB79F-E9D9-4F8B-4262-9AA06267E58C}"/>
              </a:ext>
            </a:extLst>
          </p:cNvPr>
          <p:cNvSpPr>
            <a:spLocks noGrp="1"/>
          </p:cNvSpPr>
          <p:nvPr>
            <p:ph type="title"/>
          </p:nvPr>
        </p:nvSpPr>
        <p:spPr>
          <a:xfrm>
            <a:off x="614680" y="603504"/>
            <a:ext cx="4361688" cy="1527048"/>
          </a:xfrm>
        </p:spPr>
        <p:txBody>
          <a:bodyPr vert="horz" lIns="91440" tIns="45720" rIns="91440" bIns="45720" rtlCol="0" anchor="b">
            <a:normAutofit fontScale="90000"/>
          </a:bodyPr>
          <a:lstStyle/>
          <a:p>
            <a:br>
              <a:rPr lang="en-US" dirty="0"/>
            </a:br>
            <a:br>
              <a:rPr lang="en-US" dirty="0"/>
            </a:br>
            <a:r>
              <a:rPr lang="en-US" b="1" kern="1200" dirty="0">
                <a:solidFill>
                  <a:schemeClr val="tx1"/>
                </a:solidFill>
                <a:latin typeface="+mj-lt"/>
                <a:ea typeface="+mj-ea"/>
                <a:cs typeface="+mj-cs"/>
              </a:rPr>
              <a:t>Defining STEM</a:t>
            </a:r>
          </a:p>
        </p:txBody>
      </p:sp>
      <p:sp>
        <p:nvSpPr>
          <p:cNvPr id="4" name="Content Placeholder 3">
            <a:extLst>
              <a:ext uri="{FF2B5EF4-FFF2-40B4-BE49-F238E27FC236}">
                <a16:creationId xmlns:a16="http://schemas.microsoft.com/office/drawing/2014/main" id="{A5471447-4119-C013-66C7-3E82E407479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4679" y="2212848"/>
            <a:ext cx="4361688" cy="4096512"/>
          </a:xfrm>
        </p:spPr>
        <p:txBody>
          <a:bodyPr>
            <a:normAutofit/>
          </a:bodyPr>
          <a:lstStyle/>
          <a:p>
            <a:pPr marL="0" indent="0">
              <a:spcBef>
                <a:spcPts val="2500"/>
              </a:spcBef>
              <a:buNone/>
            </a:pPr>
            <a:r>
              <a:rPr lang="en-US" sz="1400" b="1" dirty="0"/>
              <a:t>STEM Definition</a:t>
            </a:r>
          </a:p>
          <a:p>
            <a:pPr marL="0" lvl="1" indent="0">
              <a:buNone/>
            </a:pPr>
            <a:r>
              <a:rPr lang="en-US" sz="1400" dirty="0"/>
              <a:t>STEM stands for Science, Technology, Engineering, and Mathematics. It represents a group of disciplines that are essential to innovation and problem-solving in the modern world.</a:t>
            </a:r>
          </a:p>
          <a:p>
            <a:pPr marL="0" indent="0">
              <a:spcBef>
                <a:spcPts val="2500"/>
              </a:spcBef>
              <a:buNone/>
            </a:pPr>
            <a:r>
              <a:rPr lang="en-US" sz="1400" b="1" dirty="0"/>
              <a:t>Importance of STEM in the Business World</a:t>
            </a:r>
          </a:p>
          <a:p>
            <a:pPr marL="0" lvl="1" indent="0">
              <a:buNone/>
            </a:pPr>
            <a:r>
              <a:rPr lang="en-US" sz="1400" dirty="0"/>
              <a:t>STEM skills are critical in the business world, where data analysis, problem-solving, and innovation are essential. Companies rely on STEM professionals to develop new technologies, design and build infrastructure, and provide solutions to complex problems.</a:t>
            </a:r>
          </a:p>
        </p:txBody>
      </p:sp>
    </p:spTree>
    <p:extLst>
      <p:ext uri="{BB962C8B-B14F-4D97-AF65-F5344CB8AC3E}">
        <p14:creationId xmlns:p14="http://schemas.microsoft.com/office/powerpoint/2010/main" val="8597786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pic>
        <p:nvPicPr>
          <p:cNvPr id="5" name="Content Placeholder 4" descr="Touch screen technology">
            <a:extLst>
              <a:ext uri="{FF2B5EF4-FFF2-40B4-BE49-F238E27FC236}">
                <a16:creationId xmlns:a16="http://schemas.microsoft.com/office/drawing/2014/main" id="{83432AB5-57A0-47FF-9F82-51D9E7971BC5}"/>
              </a:ext>
            </a:extLst>
          </p:cNvPr>
          <p:cNvPicPr>
            <a:picLocks noGrp="1" noChangeAspect="1"/>
          </p:cNvPicPr>
          <p:nvPr>
            <p:ph sz="half" idx="1"/>
          </p:nvPr>
        </p:nvPicPr>
        <p:blipFill>
          <a:blip r:embed="rId3"/>
          <a:srcRect l="55" r="34762" b="1"/>
          <a:stretch/>
        </p:blipFill>
        <p:spPr>
          <a:xfrm>
            <a:off x="5958018" y="508090"/>
            <a:ext cx="5709726" cy="5846989"/>
          </a:xfrm>
          <a:prstGeom prst="rect">
            <a:avLst/>
          </a:prstGeom>
        </p:spPr>
      </p:pic>
      <p:sp>
        <p:nvSpPr>
          <p:cNvPr id="2" name="Title 1">
            <a:extLst>
              <a:ext uri="{FF2B5EF4-FFF2-40B4-BE49-F238E27FC236}">
                <a16:creationId xmlns:a16="http://schemas.microsoft.com/office/drawing/2014/main" id="{19F2BD5C-6C41-3C55-B05A-62F2DC8B6F00}"/>
              </a:ext>
            </a:extLst>
          </p:cNvPr>
          <p:cNvSpPr>
            <a:spLocks noGrp="1"/>
          </p:cNvSpPr>
          <p:nvPr>
            <p:ph type="title"/>
          </p:nvPr>
        </p:nvSpPr>
        <p:spPr>
          <a:xfrm>
            <a:off x="517871" y="976160"/>
            <a:ext cx="4798200" cy="1463040"/>
          </a:xfrm>
        </p:spPr>
        <p:txBody>
          <a:bodyPr vert="horz" lIns="91440" tIns="45720" rIns="91440" bIns="45720" rtlCol="0" anchor="t">
            <a:normAutofit/>
          </a:bodyPr>
          <a:lstStyle/>
          <a:p>
            <a:pPr>
              <a:lnSpc>
                <a:spcPct val="90000"/>
              </a:lnSpc>
            </a:pPr>
            <a:r>
              <a:rPr lang="en-US" sz="3100"/>
              <a:t>Importance of STEM in Business Environments</a:t>
            </a:r>
          </a:p>
        </p:txBody>
      </p:sp>
      <p:sp>
        <p:nvSpPr>
          <p:cNvPr id="4" name="Content Placeholder 3">
            <a:extLst>
              <a:ext uri="{FF2B5EF4-FFF2-40B4-BE49-F238E27FC236}">
                <a16:creationId xmlns:a16="http://schemas.microsoft.com/office/drawing/2014/main" id="{8F9EAE00-4466-8140-4F94-7288D789EA7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17871" y="2578608"/>
            <a:ext cx="4672966" cy="3767328"/>
          </a:xfrm>
        </p:spPr>
        <p:txBody>
          <a:bodyPr>
            <a:normAutofit/>
          </a:bodyPr>
          <a:lstStyle/>
          <a:p>
            <a:pPr marL="0" indent="0">
              <a:spcBef>
                <a:spcPts val="2500"/>
              </a:spcBef>
              <a:buNone/>
            </a:pPr>
            <a:r>
              <a:rPr lang="en-US" sz="1400" b="1" dirty="0"/>
              <a:t>Solving Complex Business Problems</a:t>
            </a:r>
          </a:p>
          <a:p>
            <a:pPr marL="0" lvl="1" indent="0">
              <a:buNone/>
            </a:pPr>
            <a:r>
              <a:rPr lang="en-US" sz="1400" dirty="0"/>
              <a:t>STEM skills are essential for solving complex business problems that require expertise in fields like mathematics, engineering, and computer science.</a:t>
            </a:r>
          </a:p>
          <a:p>
            <a:pPr marL="0" indent="0">
              <a:spcBef>
                <a:spcPts val="2500"/>
              </a:spcBef>
              <a:buNone/>
            </a:pPr>
            <a:r>
              <a:rPr lang="en-US" sz="1400" b="1" dirty="0"/>
              <a:t>Driving Innovation</a:t>
            </a:r>
          </a:p>
          <a:p>
            <a:pPr marL="0" lvl="1" indent="0">
              <a:buNone/>
            </a:pPr>
            <a:r>
              <a:rPr lang="en-US" sz="1400" dirty="0"/>
              <a:t>Professionals in these fields utilize critical thinking, problem-solving, and technical skills to drive innovation, enhance decision-making, and improve business outcomes. Pursuing a STEM career in business offers not only job stability but also opportunities to shape the future of industries globally.</a:t>
            </a:r>
          </a:p>
        </p:txBody>
      </p:sp>
      <p:sp>
        <p:nvSpPr>
          <p:cNvPr id="18" name="Rectangle 17">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467296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26968029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Content Placeholder 4" descr="Two men in work T-shirts standing outdoors, with grass, shrubs, and trees behind, looking at folder contents held by one man">
            <a:extLst>
              <a:ext uri="{FF2B5EF4-FFF2-40B4-BE49-F238E27FC236}">
                <a16:creationId xmlns:a16="http://schemas.microsoft.com/office/drawing/2014/main" id="{06A6A981-AB70-421D-A896-E368249900D6}"/>
              </a:ext>
            </a:extLst>
          </p:cNvPr>
          <p:cNvPicPr>
            <a:picLocks noGrp="1" noChangeAspect="1"/>
          </p:cNvPicPr>
          <p:nvPr>
            <p:ph sz="half" idx="1"/>
          </p:nvPr>
        </p:nvPicPr>
        <p:blipFill>
          <a:blip r:embed="rId3"/>
          <a:srcRect t="8687" r="1" b="14013"/>
          <a:stretch/>
        </p:blipFill>
        <p:spPr>
          <a:xfrm>
            <a:off x="517864" y="1863633"/>
            <a:ext cx="8687096" cy="4482371"/>
          </a:xfrm>
          <a:prstGeom prst="rect">
            <a:avLst/>
          </a:prstGeom>
        </p:spPr>
      </p:pic>
      <p:sp>
        <p:nvSpPr>
          <p:cNvPr id="2" name="Title 1">
            <a:extLst>
              <a:ext uri="{FF2B5EF4-FFF2-40B4-BE49-F238E27FC236}">
                <a16:creationId xmlns:a16="http://schemas.microsoft.com/office/drawing/2014/main" id="{C16C5741-6860-7E63-220B-879BB6237EBE}"/>
              </a:ext>
            </a:extLst>
          </p:cNvPr>
          <p:cNvSpPr>
            <a:spLocks noGrp="1"/>
          </p:cNvSpPr>
          <p:nvPr>
            <p:ph type="title"/>
          </p:nvPr>
        </p:nvSpPr>
        <p:spPr>
          <a:xfrm>
            <a:off x="517865" y="976160"/>
            <a:ext cx="8686800" cy="813063"/>
          </a:xfrm>
        </p:spPr>
        <p:txBody>
          <a:bodyPr vert="horz" lIns="91440" tIns="45720" rIns="91440" bIns="45720" rtlCol="0" anchor="t">
            <a:normAutofit/>
          </a:bodyPr>
          <a:lstStyle/>
          <a:p>
            <a:r>
              <a:rPr lang="en-US" sz="4100"/>
              <a:t>Overview of Career Opportunities</a:t>
            </a:r>
          </a:p>
        </p:txBody>
      </p:sp>
      <p:sp>
        <p:nvSpPr>
          <p:cNvPr id="4" name="Content Placeholder 3">
            <a:extLst>
              <a:ext uri="{FF2B5EF4-FFF2-40B4-BE49-F238E27FC236}">
                <a16:creationId xmlns:a16="http://schemas.microsoft.com/office/drawing/2014/main" id="{DBF27983-73E3-31A1-D66A-CA3ED4E93D9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631680" y="1863632"/>
            <a:ext cx="2042449" cy="4482371"/>
          </a:xfrm>
        </p:spPr>
        <p:txBody>
          <a:bodyPr>
            <a:normAutofit lnSpcReduction="10000"/>
          </a:bodyPr>
          <a:lstStyle/>
          <a:p>
            <a:pPr marL="0" indent="0">
              <a:spcBef>
                <a:spcPts val="2500"/>
              </a:spcBef>
              <a:buNone/>
            </a:pPr>
            <a:endParaRPr lang="en-US" sz="1400" b="1" dirty="0"/>
          </a:p>
          <a:p>
            <a:pPr marL="0" lvl="1" indent="0">
              <a:buNone/>
            </a:pPr>
            <a:r>
              <a:rPr lang="en-US" sz="1400" dirty="0"/>
              <a:t>STEM skills are highly valued in a variety of business roles, from accounting and finance to technology. The specific careers available in these fields are vast, ranging from computer programming, data analytics, and artificial intelligence to accounting and finance. They offer a range of exciting career opportunities that are critical are critical in today’s fast-evolving global economy.</a:t>
            </a:r>
          </a:p>
        </p:txBody>
      </p:sp>
      <p:sp>
        <p:nvSpPr>
          <p:cNvPr id="18" name="Rectangle 17">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5" y="508090"/>
            <a:ext cx="811123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0" name="Freeform: Shape 19">
            <a:extLst>
              <a:ext uri="{FF2B5EF4-FFF2-40B4-BE49-F238E27FC236}">
                <a16:creationId xmlns:a16="http://schemas.microsoft.com/office/drawing/2014/main" id="{E94EA6C1-5B73-CB10-F9FB-B671500C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868680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41367491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Spreadsheet and calculator">
            <a:extLst>
              <a:ext uri="{FF2B5EF4-FFF2-40B4-BE49-F238E27FC236}">
                <a16:creationId xmlns:a16="http://schemas.microsoft.com/office/drawing/2014/main" id="{12237097-E8AA-4DF1-86B4-A4CF646BFBB7}"/>
              </a:ext>
            </a:extLst>
          </p:cNvPr>
          <p:cNvPicPr>
            <a:picLocks noGrp="1" noChangeAspect="1"/>
          </p:cNvPicPr>
          <p:nvPr>
            <p:ph sz="half" idx="1"/>
          </p:nvPr>
        </p:nvPicPr>
        <p:blipFill>
          <a:blip r:embed="rId3"/>
          <a:srcRect l="17964" r="33764" b="1"/>
          <a:stretch/>
        </p:blipFill>
        <p:spPr>
          <a:xfrm>
            <a:off x="517869" y="508091"/>
            <a:ext cx="4221911" cy="5837918"/>
          </a:xfrm>
          <a:prstGeom prst="rect">
            <a:avLst/>
          </a:prstGeom>
        </p:spPr>
      </p:pic>
      <p:sp>
        <p:nvSpPr>
          <p:cNvPr id="2" name="Title 1">
            <a:extLst>
              <a:ext uri="{FF2B5EF4-FFF2-40B4-BE49-F238E27FC236}">
                <a16:creationId xmlns:a16="http://schemas.microsoft.com/office/drawing/2014/main" id="{8A00F0A7-5929-7FF8-4D90-00D200F25822}"/>
              </a:ext>
            </a:extLst>
          </p:cNvPr>
          <p:cNvSpPr>
            <a:spLocks noGrp="1"/>
          </p:cNvSpPr>
          <p:nvPr>
            <p:ph type="title"/>
          </p:nvPr>
        </p:nvSpPr>
        <p:spPr>
          <a:xfrm>
            <a:off x="5438762" y="976160"/>
            <a:ext cx="6232310" cy="1463040"/>
          </a:xfrm>
        </p:spPr>
        <p:txBody>
          <a:bodyPr vert="horz" lIns="91440" tIns="45720" rIns="91440" bIns="45720" rtlCol="0" anchor="t">
            <a:normAutofit/>
          </a:bodyPr>
          <a:lstStyle/>
          <a:p>
            <a:r>
              <a:rPr lang="en-US" sz="4400" dirty="0"/>
              <a:t>Role of Accountants</a:t>
            </a:r>
          </a:p>
        </p:txBody>
      </p:sp>
      <p:sp>
        <p:nvSpPr>
          <p:cNvPr id="4" name="Content Placeholder 3">
            <a:extLst>
              <a:ext uri="{FF2B5EF4-FFF2-40B4-BE49-F238E27FC236}">
                <a16:creationId xmlns:a16="http://schemas.microsoft.com/office/drawing/2014/main" id="{ECFEA4F0-1358-3E55-3DEF-A0CF20677BA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8775" y="2577871"/>
            <a:ext cx="6232310" cy="3768137"/>
          </a:xfrm>
        </p:spPr>
        <p:txBody>
          <a:bodyPr>
            <a:normAutofit/>
          </a:bodyPr>
          <a:lstStyle/>
          <a:p>
            <a:pPr marL="0" indent="0">
              <a:lnSpc>
                <a:spcPct val="100000"/>
              </a:lnSpc>
              <a:spcBef>
                <a:spcPts val="2500"/>
              </a:spcBef>
              <a:buNone/>
            </a:pPr>
            <a:r>
              <a:rPr lang="en-US" sz="1400" b="1"/>
              <a:t>Financial Management</a:t>
            </a:r>
          </a:p>
          <a:p>
            <a:pPr marL="0" lvl="1" indent="0">
              <a:lnSpc>
                <a:spcPct val="100000"/>
              </a:lnSpc>
              <a:buNone/>
            </a:pPr>
            <a:r>
              <a:rPr lang="en-US" sz="1400"/>
              <a:t>Accountants are responsible for managing financial records, ensuring financial accuracy, and compliance with regulations to ensure businesses financial stability.</a:t>
            </a:r>
          </a:p>
          <a:p>
            <a:pPr marL="0" indent="0">
              <a:lnSpc>
                <a:spcPct val="100000"/>
              </a:lnSpc>
              <a:spcBef>
                <a:spcPts val="2500"/>
              </a:spcBef>
              <a:buNone/>
            </a:pPr>
            <a:r>
              <a:rPr lang="en-US" sz="1400" b="1"/>
              <a:t>Tax and Regulatory Compliance</a:t>
            </a:r>
          </a:p>
          <a:p>
            <a:pPr marL="0" lvl="1" indent="0">
              <a:lnSpc>
                <a:spcPct val="100000"/>
              </a:lnSpc>
              <a:buNone/>
            </a:pPr>
            <a:r>
              <a:rPr lang="en-US" sz="1400"/>
              <a:t>Accountants ensure tax and regulatory compliance by maintaining accurate and up-to-date records and filing tax returns on time. They ensure that all companies stay compliant with relevant regulations to avoid legal and financial penalties.</a:t>
            </a:r>
          </a:p>
          <a:p>
            <a:pPr marL="0" indent="0">
              <a:lnSpc>
                <a:spcPct val="100000"/>
              </a:lnSpc>
              <a:spcBef>
                <a:spcPts val="2500"/>
              </a:spcBef>
              <a:buNone/>
            </a:pPr>
            <a:r>
              <a:rPr lang="en-US" sz="1400" b="1"/>
              <a:t>Financial Analysis and Advice</a:t>
            </a:r>
          </a:p>
          <a:p>
            <a:pPr marL="0" lvl="1" indent="0">
              <a:lnSpc>
                <a:spcPct val="100000"/>
              </a:lnSpc>
              <a:buNone/>
            </a:pPr>
            <a:r>
              <a:rPr lang="en-US" sz="1400"/>
              <a:t>Accountants provide financial analysis and advice to help businesses make informed decisions. They analyze financial data, identify trends, and create reports that help companies make strategic decisions.</a:t>
            </a:r>
          </a:p>
        </p:txBody>
      </p:sp>
      <p:sp>
        <p:nvSpPr>
          <p:cNvPr id="18" name="Freeform: Shape 17">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597395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White calculator">
            <a:extLst>
              <a:ext uri="{FF2B5EF4-FFF2-40B4-BE49-F238E27FC236}">
                <a16:creationId xmlns:a16="http://schemas.microsoft.com/office/drawing/2014/main" id="{1EA5DAB6-F39B-4B54-BAC1-586C0F710777}"/>
              </a:ext>
            </a:extLst>
          </p:cNvPr>
          <p:cNvPicPr>
            <a:picLocks noGrp="1" noChangeAspect="1"/>
          </p:cNvPicPr>
          <p:nvPr>
            <p:ph sz="half" idx="1"/>
          </p:nvPr>
        </p:nvPicPr>
        <p:blipFill>
          <a:blip r:embed="rId3"/>
          <a:srcRect l="6849" r="44878" b="1"/>
          <a:stretch/>
        </p:blipFill>
        <p:spPr>
          <a:xfrm>
            <a:off x="517869" y="508091"/>
            <a:ext cx="4221911" cy="5837918"/>
          </a:xfrm>
          <a:prstGeom prst="rect">
            <a:avLst/>
          </a:prstGeom>
        </p:spPr>
      </p:pic>
      <p:sp>
        <p:nvSpPr>
          <p:cNvPr id="2" name="Title 1">
            <a:extLst>
              <a:ext uri="{FF2B5EF4-FFF2-40B4-BE49-F238E27FC236}">
                <a16:creationId xmlns:a16="http://schemas.microsoft.com/office/drawing/2014/main" id="{F57657DB-4FD6-E4BB-19EB-C3C991F4654C}"/>
              </a:ext>
            </a:extLst>
          </p:cNvPr>
          <p:cNvSpPr>
            <a:spLocks noGrp="1"/>
          </p:cNvSpPr>
          <p:nvPr>
            <p:ph type="title"/>
          </p:nvPr>
        </p:nvSpPr>
        <p:spPr>
          <a:xfrm>
            <a:off x="5438762" y="976160"/>
            <a:ext cx="6232310" cy="1463040"/>
          </a:xfrm>
        </p:spPr>
        <p:txBody>
          <a:bodyPr vert="horz" lIns="91440" tIns="45720" rIns="91440" bIns="45720" rtlCol="0" anchor="t">
            <a:normAutofit/>
          </a:bodyPr>
          <a:lstStyle/>
          <a:p>
            <a:r>
              <a:rPr lang="en-US" sz="4400"/>
              <a:t>Essential Skills and Qualifications</a:t>
            </a:r>
          </a:p>
        </p:txBody>
      </p:sp>
      <p:sp>
        <p:nvSpPr>
          <p:cNvPr id="4" name="Content Placeholder 3">
            <a:extLst>
              <a:ext uri="{FF2B5EF4-FFF2-40B4-BE49-F238E27FC236}">
                <a16:creationId xmlns:a16="http://schemas.microsoft.com/office/drawing/2014/main" id="{681767E7-BE15-0F45-2507-CDAF63000BF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8775" y="2577871"/>
            <a:ext cx="6232310" cy="3768137"/>
          </a:xfrm>
        </p:spPr>
        <p:txBody>
          <a:bodyPr>
            <a:normAutofit/>
          </a:bodyPr>
          <a:lstStyle/>
          <a:p>
            <a:pPr marL="0" indent="0">
              <a:spcBef>
                <a:spcPts val="2500"/>
              </a:spcBef>
              <a:buNone/>
            </a:pPr>
            <a:r>
              <a:rPr lang="en-US" sz="1400" b="1"/>
              <a:t>Analytical and Mathematical Skills</a:t>
            </a:r>
          </a:p>
          <a:p>
            <a:pPr marL="0" lvl="1" indent="0">
              <a:buNone/>
            </a:pPr>
            <a:r>
              <a:rPr lang="en-US" sz="1400"/>
              <a:t>Accountants need to have strong analytical and mathematical skills to analyze financial data, prepare financial statements, and perform other accounting tasks.</a:t>
            </a:r>
          </a:p>
          <a:p>
            <a:pPr marL="0" indent="0">
              <a:spcBef>
                <a:spcPts val="2500"/>
              </a:spcBef>
              <a:buNone/>
            </a:pPr>
            <a:r>
              <a:rPr lang="en-US" sz="1400" b="1"/>
              <a:t>Knowledge of Accounting Principles and Regulations</a:t>
            </a:r>
          </a:p>
          <a:p>
            <a:pPr marL="0" lvl="1" indent="0">
              <a:buNone/>
            </a:pPr>
            <a:r>
              <a:rPr lang="en-US" sz="1400"/>
              <a:t>Accountants need to have a strong knowledge of accounting principles and regulations to accurately record financial transactions, prepare financial statements, and ensure compliance.</a:t>
            </a:r>
          </a:p>
          <a:p>
            <a:pPr marL="0" indent="0">
              <a:spcBef>
                <a:spcPts val="2500"/>
              </a:spcBef>
              <a:buNone/>
            </a:pPr>
            <a:r>
              <a:rPr lang="en-US" sz="1400" b="1"/>
              <a:t>Proficiency in Accounting Software and Other Tools</a:t>
            </a:r>
          </a:p>
          <a:p>
            <a:pPr marL="0" lvl="1" indent="0">
              <a:buNone/>
            </a:pPr>
            <a:r>
              <a:rPr lang="en-US" sz="1400"/>
              <a:t>Accountants need to be proficient in using accounting software and other tools to record financial transactions, prepare financial statements, and analyze financial data.</a:t>
            </a:r>
          </a:p>
        </p:txBody>
      </p:sp>
      <p:sp>
        <p:nvSpPr>
          <p:cNvPr id="18" name="Freeform: Shape 17">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850819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Content Placeholder 4" descr="People working in an office">
            <a:extLst>
              <a:ext uri="{FF2B5EF4-FFF2-40B4-BE49-F238E27FC236}">
                <a16:creationId xmlns:a16="http://schemas.microsoft.com/office/drawing/2014/main" id="{7957B556-CEA5-4050-ACA4-B8B02F41B2FC}"/>
              </a:ext>
            </a:extLst>
          </p:cNvPr>
          <p:cNvPicPr>
            <a:picLocks noGrp="1" noChangeAspect="1"/>
          </p:cNvPicPr>
          <p:nvPr>
            <p:ph sz="half" idx="1"/>
          </p:nvPr>
        </p:nvPicPr>
        <p:blipFill>
          <a:blip r:embed="rId3"/>
          <a:srcRect r="1" b="22700"/>
          <a:stretch/>
        </p:blipFill>
        <p:spPr>
          <a:xfrm>
            <a:off x="517864" y="1863633"/>
            <a:ext cx="8687096" cy="4482371"/>
          </a:xfrm>
          <a:prstGeom prst="rect">
            <a:avLst/>
          </a:prstGeom>
        </p:spPr>
      </p:pic>
      <p:sp>
        <p:nvSpPr>
          <p:cNvPr id="2" name="Title 1">
            <a:extLst>
              <a:ext uri="{FF2B5EF4-FFF2-40B4-BE49-F238E27FC236}">
                <a16:creationId xmlns:a16="http://schemas.microsoft.com/office/drawing/2014/main" id="{A6E61061-34B8-2FF5-D2B3-3D1A6C680121}"/>
              </a:ext>
            </a:extLst>
          </p:cNvPr>
          <p:cNvSpPr>
            <a:spLocks noGrp="1"/>
          </p:cNvSpPr>
          <p:nvPr>
            <p:ph type="title"/>
          </p:nvPr>
        </p:nvSpPr>
        <p:spPr>
          <a:xfrm>
            <a:off x="517865" y="976160"/>
            <a:ext cx="8686800" cy="813063"/>
          </a:xfrm>
        </p:spPr>
        <p:txBody>
          <a:bodyPr vert="horz" lIns="91440" tIns="45720" rIns="91440" bIns="45720" rtlCol="0" anchor="t">
            <a:normAutofit/>
          </a:bodyPr>
          <a:lstStyle/>
          <a:p>
            <a:pPr>
              <a:lnSpc>
                <a:spcPct val="90000"/>
              </a:lnSpc>
            </a:pPr>
            <a:r>
              <a:rPr lang="en-US" sz="3100"/>
              <a:t>Career Paths and Advancement Opportunities</a:t>
            </a:r>
          </a:p>
        </p:txBody>
      </p:sp>
      <p:sp>
        <p:nvSpPr>
          <p:cNvPr id="4" name="Content Placeholder 3">
            <a:extLst>
              <a:ext uri="{FF2B5EF4-FFF2-40B4-BE49-F238E27FC236}">
                <a16:creationId xmlns:a16="http://schemas.microsoft.com/office/drawing/2014/main" id="{1185A9EE-B381-974A-8A59-32C2F9EBB2E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631680" y="1863632"/>
            <a:ext cx="2042449" cy="4482371"/>
          </a:xfrm>
        </p:spPr>
        <p:txBody>
          <a:bodyPr>
            <a:normAutofit/>
          </a:bodyPr>
          <a:lstStyle/>
          <a:p>
            <a:pPr marL="0" indent="0">
              <a:spcBef>
                <a:spcPts val="2500"/>
              </a:spcBef>
              <a:buNone/>
            </a:pPr>
            <a:endParaRPr lang="en-US" sz="1400" b="1"/>
          </a:p>
          <a:p>
            <a:pPr marL="0" lvl="1" indent="0">
              <a:buNone/>
            </a:pPr>
            <a:r>
              <a:rPr lang="en-US" sz="1400"/>
              <a:t>Accountants have a variety of career paths available to them, ranging from staff accountant to chief financial officer. They can also specialize in areas such as auditing, tax, or forensic accounting.</a:t>
            </a:r>
          </a:p>
        </p:txBody>
      </p:sp>
      <p:sp>
        <p:nvSpPr>
          <p:cNvPr id="18" name="Rectangle 17">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5" y="508090"/>
            <a:ext cx="811123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0" name="Freeform: Shape 19">
            <a:extLst>
              <a:ext uri="{FF2B5EF4-FFF2-40B4-BE49-F238E27FC236}">
                <a16:creationId xmlns:a16="http://schemas.microsoft.com/office/drawing/2014/main" id="{E94EA6C1-5B73-CB10-F9FB-B671500C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868680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3199541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martphone, tablet pc and a laptop with infographic screen on wooden desk">
            <a:extLst>
              <a:ext uri="{FF2B5EF4-FFF2-40B4-BE49-F238E27FC236}">
                <a16:creationId xmlns:a16="http://schemas.microsoft.com/office/drawing/2014/main" id="{CB66D5BC-A60C-41E2-8F1B-EFF02FEF1ACE}"/>
              </a:ext>
            </a:extLst>
          </p:cNvPr>
          <p:cNvPicPr>
            <a:picLocks noGrp="1" noChangeAspect="1"/>
          </p:cNvPicPr>
          <p:nvPr>
            <p:ph sz="half" idx="1"/>
          </p:nvPr>
        </p:nvPicPr>
        <p:blipFill>
          <a:blip r:embed="rId3"/>
          <a:srcRect l="16632" r="21334" b="-2"/>
          <a:stretch/>
        </p:blipFill>
        <p:spPr>
          <a:xfrm>
            <a:off x="5818632" y="-1"/>
            <a:ext cx="6373368" cy="6857999"/>
          </a:xfrm>
          <a:prstGeom prst="rect">
            <a:avLst/>
          </a:prstGeom>
        </p:spPr>
      </p:pic>
      <p:sp>
        <p:nvSpPr>
          <p:cNvPr id="2" name="Title 1">
            <a:extLst>
              <a:ext uri="{FF2B5EF4-FFF2-40B4-BE49-F238E27FC236}">
                <a16:creationId xmlns:a16="http://schemas.microsoft.com/office/drawing/2014/main" id="{9A88EDD5-F012-C0FF-6E98-FA0985029AF2}"/>
              </a:ext>
            </a:extLst>
          </p:cNvPr>
          <p:cNvSpPr>
            <a:spLocks noGrp="1"/>
          </p:cNvSpPr>
          <p:nvPr>
            <p:ph type="title"/>
          </p:nvPr>
        </p:nvSpPr>
        <p:spPr>
          <a:xfrm>
            <a:off x="614680" y="603504"/>
            <a:ext cx="4361688" cy="1527048"/>
          </a:xfrm>
        </p:spPr>
        <p:txBody>
          <a:bodyPr vert="horz" lIns="91440" tIns="45720" rIns="91440" bIns="45720" rtlCol="0" anchor="b">
            <a:normAutofit/>
          </a:bodyPr>
          <a:lstStyle/>
          <a:p>
            <a:r>
              <a:rPr lang="en-US" sz="3300" b="1" kern="1200" dirty="0">
                <a:solidFill>
                  <a:schemeClr val="tx1"/>
                </a:solidFill>
                <a:latin typeface="+mj-lt"/>
                <a:ea typeface="+mj-ea"/>
                <a:cs typeface="+mj-cs"/>
              </a:rPr>
              <a:t>Technology in Modern Accounting</a:t>
            </a:r>
          </a:p>
        </p:txBody>
      </p:sp>
      <p:sp>
        <p:nvSpPr>
          <p:cNvPr id="4" name="Content Placeholder 3">
            <a:extLst>
              <a:ext uri="{FF2B5EF4-FFF2-40B4-BE49-F238E27FC236}">
                <a16:creationId xmlns:a16="http://schemas.microsoft.com/office/drawing/2014/main" id="{9EFEEB59-7D01-20BD-4310-F5F2AEA5293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4679" y="2212848"/>
            <a:ext cx="4361688" cy="4096512"/>
          </a:xfrm>
        </p:spPr>
        <p:txBody>
          <a:bodyPr>
            <a:normAutofit fontScale="92500"/>
          </a:bodyPr>
          <a:lstStyle/>
          <a:p>
            <a:pPr marL="0" indent="0">
              <a:spcBef>
                <a:spcPts val="2500"/>
              </a:spcBef>
              <a:buNone/>
            </a:pPr>
            <a:r>
              <a:rPr lang="en-US" sz="1400" b="1" dirty="0"/>
              <a:t>Advanced Software</a:t>
            </a:r>
          </a:p>
          <a:p>
            <a:pPr marL="0" lvl="1" indent="0">
              <a:buNone/>
            </a:pPr>
            <a:r>
              <a:rPr lang="en-US" sz="1400" dirty="0"/>
              <a:t>Modern accounting uses advanced software and data analytics tools to process financial data more efficiently and accurately.</a:t>
            </a:r>
          </a:p>
          <a:p>
            <a:pPr marL="0" indent="0">
              <a:spcBef>
                <a:spcPts val="2500"/>
              </a:spcBef>
              <a:buNone/>
            </a:pPr>
            <a:r>
              <a:rPr lang="en-US" sz="1400" b="1" dirty="0"/>
              <a:t>Automated Accounting Processes</a:t>
            </a:r>
          </a:p>
          <a:p>
            <a:pPr marL="0" lvl="1" indent="0">
              <a:buNone/>
            </a:pPr>
            <a:r>
              <a:rPr lang="en-US" sz="1400" dirty="0"/>
              <a:t>The use of advanced software and data analytics tools has led to a shift from manual bookkeeping to automated accounting processes such as cloud-based accounting software.</a:t>
            </a:r>
          </a:p>
          <a:p>
            <a:pPr marL="0" indent="0">
              <a:spcBef>
                <a:spcPts val="2500"/>
              </a:spcBef>
              <a:buNone/>
            </a:pPr>
            <a:r>
              <a:rPr lang="en-US" sz="1400" b="1" dirty="0"/>
              <a:t>Data Analytics in Accounting</a:t>
            </a:r>
          </a:p>
          <a:p>
            <a:pPr marL="0" lvl="1" indent="0">
              <a:buNone/>
            </a:pPr>
            <a:r>
              <a:rPr lang="en-US" sz="1400" dirty="0"/>
              <a:t>Data analytics is increasingly being used in accounting to analyze financial data and identify trends and patterns. This helps businesses make informed decisions about their finances and improve their bottom line.</a:t>
            </a:r>
          </a:p>
          <a:p>
            <a:pPr marL="0" lvl="1" indent="0">
              <a:buNone/>
            </a:pPr>
            <a:endParaRPr lang="en-US" sz="1400" dirty="0"/>
          </a:p>
        </p:txBody>
      </p:sp>
    </p:spTree>
    <p:extLst>
      <p:ext uri="{BB962C8B-B14F-4D97-AF65-F5344CB8AC3E}">
        <p14:creationId xmlns:p14="http://schemas.microsoft.com/office/powerpoint/2010/main" val="19900203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Content Placeholder 4" descr="Man working on a computer">
            <a:extLst>
              <a:ext uri="{FF2B5EF4-FFF2-40B4-BE49-F238E27FC236}">
                <a16:creationId xmlns:a16="http://schemas.microsoft.com/office/drawing/2014/main" id="{DA61B569-65B6-4B44-B31A-633D215572F0}"/>
              </a:ext>
            </a:extLst>
          </p:cNvPr>
          <p:cNvPicPr>
            <a:picLocks noGrp="1" noChangeAspect="1"/>
          </p:cNvPicPr>
          <p:nvPr>
            <p:ph sz="half" idx="1"/>
          </p:nvPr>
        </p:nvPicPr>
        <p:blipFill>
          <a:blip r:embed="rId3"/>
          <a:srcRect t="20694" r="1" b="2006"/>
          <a:stretch/>
        </p:blipFill>
        <p:spPr>
          <a:xfrm>
            <a:off x="517864" y="1863633"/>
            <a:ext cx="8687096" cy="4482371"/>
          </a:xfrm>
          <a:prstGeom prst="rect">
            <a:avLst/>
          </a:prstGeom>
        </p:spPr>
      </p:pic>
      <p:sp>
        <p:nvSpPr>
          <p:cNvPr id="2" name="Title 1">
            <a:extLst>
              <a:ext uri="{FF2B5EF4-FFF2-40B4-BE49-F238E27FC236}">
                <a16:creationId xmlns:a16="http://schemas.microsoft.com/office/drawing/2014/main" id="{4EF0C031-C052-2F93-F45B-9B4FBC0215C5}"/>
              </a:ext>
            </a:extLst>
          </p:cNvPr>
          <p:cNvSpPr>
            <a:spLocks noGrp="1"/>
          </p:cNvSpPr>
          <p:nvPr>
            <p:ph type="title"/>
          </p:nvPr>
        </p:nvSpPr>
        <p:spPr>
          <a:xfrm>
            <a:off x="517865" y="976160"/>
            <a:ext cx="8686800" cy="813063"/>
          </a:xfrm>
        </p:spPr>
        <p:txBody>
          <a:bodyPr vert="horz" lIns="91440" tIns="45720" rIns="91440" bIns="45720" rtlCol="0" anchor="t">
            <a:normAutofit/>
          </a:bodyPr>
          <a:lstStyle/>
          <a:p>
            <a:pPr>
              <a:lnSpc>
                <a:spcPct val="90000"/>
              </a:lnSpc>
            </a:pPr>
            <a:r>
              <a:rPr lang="en-US" sz="3400"/>
              <a:t>Role of Finance Professionals in Business</a:t>
            </a:r>
          </a:p>
        </p:txBody>
      </p:sp>
      <p:sp>
        <p:nvSpPr>
          <p:cNvPr id="4" name="Content Placeholder 3">
            <a:extLst>
              <a:ext uri="{FF2B5EF4-FFF2-40B4-BE49-F238E27FC236}">
                <a16:creationId xmlns:a16="http://schemas.microsoft.com/office/drawing/2014/main" id="{938B6668-DB34-85E4-966B-3824B1C094F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631680" y="1863632"/>
            <a:ext cx="2042449" cy="4482371"/>
          </a:xfrm>
        </p:spPr>
        <p:txBody>
          <a:bodyPr>
            <a:normAutofit/>
          </a:bodyPr>
          <a:lstStyle/>
          <a:p>
            <a:pPr marL="0" indent="0">
              <a:spcBef>
                <a:spcPts val="2500"/>
              </a:spcBef>
              <a:buNone/>
            </a:pPr>
            <a:endParaRPr lang="en-US" sz="1400" b="1"/>
          </a:p>
          <a:p>
            <a:pPr marL="0" lvl="1" indent="0">
              <a:buNone/>
            </a:pPr>
            <a:r>
              <a:rPr lang="en-US" sz="1400"/>
              <a:t>Finance professionals manage a company's financial resources, including investments, capital expenditures, and cash flow. They ensure that the company has enough money to meet its obligations and that the money is being used effectively and efficiently.</a:t>
            </a:r>
          </a:p>
        </p:txBody>
      </p:sp>
      <p:sp>
        <p:nvSpPr>
          <p:cNvPr id="18" name="Rectangle 17">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5" y="508090"/>
            <a:ext cx="811123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0" name="Freeform: Shape 19">
            <a:extLst>
              <a:ext uri="{FF2B5EF4-FFF2-40B4-BE49-F238E27FC236}">
                <a16:creationId xmlns:a16="http://schemas.microsoft.com/office/drawing/2014/main" id="{E94EA6C1-5B73-CB10-F9FB-B671500C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868680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7059514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GestaltVTI">
  <a:themeElements>
    <a:clrScheme name="Custom 86">
      <a:dk1>
        <a:srgbClr val="000000"/>
      </a:dk1>
      <a:lt1>
        <a:sysClr val="window" lastClr="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Bierstad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staltVTI" id="{4F87C71D-53D1-4B71-BF97-FD0EA4B25665}" vid="{A110AFC4-8D8A-4C02-8885-7BA370B379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663</TotalTime>
  <Words>2259</Words>
  <Application>Microsoft Office PowerPoint</Application>
  <PresentationFormat>Widescreen</PresentationFormat>
  <Paragraphs>139</Paragraphs>
  <Slides>19</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Aptos</vt:lpstr>
      <vt:lpstr>Arial</vt:lpstr>
      <vt:lpstr>Bierstadt</vt:lpstr>
      <vt:lpstr>GestaltVTI</vt:lpstr>
      <vt:lpstr>STEM Careers in Business: Accounting, Finance, and Technology</vt:lpstr>
      <vt:lpstr>  Defining STEM</vt:lpstr>
      <vt:lpstr>Importance of STEM in Business Environments</vt:lpstr>
      <vt:lpstr>Overview of Career Opportunities</vt:lpstr>
      <vt:lpstr>Role of Accountants</vt:lpstr>
      <vt:lpstr>Essential Skills and Qualifications</vt:lpstr>
      <vt:lpstr>Career Paths and Advancement Opportunities</vt:lpstr>
      <vt:lpstr>Technology in Modern Accounting</vt:lpstr>
      <vt:lpstr>Role of Finance Professionals in Business</vt:lpstr>
      <vt:lpstr>Essential Skills and Qualifications</vt:lpstr>
      <vt:lpstr>Technology in Modern Finance</vt:lpstr>
      <vt:lpstr>Career Paths and Advancement Opportunities</vt:lpstr>
      <vt:lpstr>Role of IT Professionals in Business</vt:lpstr>
      <vt:lpstr>Essential Skills and Qualifications</vt:lpstr>
      <vt:lpstr>Career Paths and Advancement Opportunities</vt:lpstr>
      <vt:lpstr>Technology in Modern Business Operations</vt:lpstr>
      <vt:lpstr>Combining Accounting, Finance, and IT Skills</vt:lpstr>
      <vt:lpstr>Interdisciplinary Roles</vt:lpstr>
      <vt:lpstr>High Demand and Job Security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Jones, Ivana</dc:creator>
  <cp:lastModifiedBy>Jones, Ivana</cp:lastModifiedBy>
  <cp:revision>1</cp:revision>
  <dcterms:created xsi:type="dcterms:W3CDTF">2024-11-22T21:03:54Z</dcterms:created>
  <dcterms:modified xsi:type="dcterms:W3CDTF">2024-11-23T08:07:12Z</dcterms:modified>
</cp:coreProperties>
</file>